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1"/>
  </p:notesMasterIdLst>
  <p:handoutMasterIdLst>
    <p:handoutMasterId r:id="rId62"/>
  </p:handoutMasterIdLst>
  <p:sldIdLst>
    <p:sldId id="327" r:id="rId5"/>
    <p:sldId id="351" r:id="rId6"/>
    <p:sldId id="355" r:id="rId7"/>
    <p:sldId id="387" r:id="rId8"/>
    <p:sldId id="394" r:id="rId9"/>
    <p:sldId id="703" r:id="rId10"/>
    <p:sldId id="408" r:id="rId11"/>
    <p:sldId id="353" r:id="rId12"/>
    <p:sldId id="686" r:id="rId13"/>
    <p:sldId id="685" r:id="rId14"/>
    <p:sldId id="706" r:id="rId15"/>
    <p:sldId id="392" r:id="rId16"/>
    <p:sldId id="356" r:id="rId17"/>
    <p:sldId id="357" r:id="rId18"/>
    <p:sldId id="358" r:id="rId19"/>
    <p:sldId id="360" r:id="rId20"/>
    <p:sldId id="361" r:id="rId21"/>
    <p:sldId id="363" r:id="rId22"/>
    <p:sldId id="365" r:id="rId23"/>
    <p:sldId id="366" r:id="rId24"/>
    <p:sldId id="681" r:id="rId25"/>
    <p:sldId id="626" r:id="rId26"/>
    <p:sldId id="368" r:id="rId27"/>
    <p:sldId id="369" r:id="rId28"/>
    <p:sldId id="370" r:id="rId29"/>
    <p:sldId id="371" r:id="rId30"/>
    <p:sldId id="372" r:id="rId31"/>
    <p:sldId id="373" r:id="rId32"/>
    <p:sldId id="374" r:id="rId33"/>
    <p:sldId id="707" r:id="rId34"/>
    <p:sldId id="409" r:id="rId35"/>
    <p:sldId id="375" r:id="rId36"/>
    <p:sldId id="376" r:id="rId37"/>
    <p:sldId id="721" r:id="rId38"/>
    <p:sldId id="720" r:id="rId39"/>
    <p:sldId id="377" r:id="rId40"/>
    <p:sldId id="389" r:id="rId41"/>
    <p:sldId id="714" r:id="rId42"/>
    <p:sldId id="715" r:id="rId43"/>
    <p:sldId id="716" r:id="rId44"/>
    <p:sldId id="717" r:id="rId45"/>
    <p:sldId id="718" r:id="rId46"/>
    <p:sldId id="719" r:id="rId47"/>
    <p:sldId id="406" r:id="rId48"/>
    <p:sldId id="709" r:id="rId49"/>
    <p:sldId id="384" r:id="rId50"/>
    <p:sldId id="393" r:id="rId51"/>
    <p:sldId id="710" r:id="rId52"/>
    <p:sldId id="382" r:id="rId53"/>
    <p:sldId id="385" r:id="rId54"/>
    <p:sldId id="400" r:id="rId55"/>
    <p:sldId id="403" r:id="rId56"/>
    <p:sldId id="390" r:id="rId57"/>
    <p:sldId id="410" r:id="rId58"/>
    <p:sldId id="401" r:id="rId59"/>
    <p:sldId id="280" r:id="rId60"/>
  </p:sldIdLst>
  <p:sldSz cx="9144000" cy="6858000" type="screen4x3"/>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e, Christopher" initials="IC" lastIdx="7" clrIdx="0">
    <p:extLst>
      <p:ext uri="{19B8F6BF-5375-455C-9EA6-DF929625EA0E}">
        <p15:presenceInfo xmlns:p15="http://schemas.microsoft.com/office/powerpoint/2012/main" userId="S-1-5-21-3223720959-1287763238-3712260780-1064007" providerId="AD"/>
      </p:ext>
    </p:extLst>
  </p:cmAuthor>
  <p:cmAuthor id="2" name="Jeff Brislawn" initials="JB" lastIdx="6" clrIdx="1">
    <p:extLst>
      <p:ext uri="{19B8F6BF-5375-455C-9EA6-DF929625EA0E}">
        <p15:presenceInfo xmlns:p15="http://schemas.microsoft.com/office/powerpoint/2012/main" userId="S-1-5-21-3223720959-1287763238-3712260780-236922" providerId="AD"/>
      </p:ext>
    </p:extLst>
  </p:cmAuthor>
  <p:cmAuthor id="3" name="Kyle Karsjen" initials="KK" lastIdx="2" clrIdx="2">
    <p:extLst>
      <p:ext uri="{19B8F6BF-5375-455C-9EA6-DF929625EA0E}">
        <p15:presenceInfo xmlns:p15="http://schemas.microsoft.com/office/powerpoint/2012/main" userId="S-1-5-21-3223720959-1287763238-3712260780-798602" providerId="AD"/>
      </p:ext>
    </p:extLst>
  </p:cmAuthor>
  <p:cmAuthor id="4" name="Carr, Amy" initials="CA" lastIdx="8" clrIdx="3">
    <p:extLst>
      <p:ext uri="{19B8F6BF-5375-455C-9EA6-DF929625EA0E}">
        <p15:presenceInfo xmlns:p15="http://schemas.microsoft.com/office/powerpoint/2012/main" userId="Carr, Amy" providerId="None"/>
      </p:ext>
    </p:extLst>
  </p:cmAuthor>
  <p:cmAuthor id="5" name="Brislawn, Jeff P" initials="BJP" lastIdx="10" clrIdx="4">
    <p:extLst>
      <p:ext uri="{19B8F6BF-5375-455C-9EA6-DF929625EA0E}">
        <p15:presenceInfo xmlns:p15="http://schemas.microsoft.com/office/powerpoint/2012/main" userId="S::jeff.brislawn@amecfw.com::0c935789-5741-4e15-b65e-4ecef93096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4C91"/>
    <a:srgbClr val="1A3441"/>
    <a:srgbClr val="394147"/>
    <a:srgbClr val="00558B"/>
    <a:srgbClr val="111111"/>
    <a:srgbClr val="884B91"/>
    <a:srgbClr val="233845"/>
    <a:srgbClr val="2C3D49"/>
    <a:srgbClr val="88C540"/>
    <a:srgbClr val="2DB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6005" autoAdjust="0"/>
  </p:normalViewPr>
  <p:slideViewPr>
    <p:cSldViewPr snapToGrid="0">
      <p:cViewPr varScale="1">
        <p:scale>
          <a:sx n="109" d="100"/>
          <a:sy n="109" d="100"/>
        </p:scale>
        <p:origin x="876" y="114"/>
      </p:cViewPr>
      <p:guideLst>
        <p:guide orient="horz" pos="2880"/>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46"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BFA34-7F7A-4545-B1A9-08A30E881A7F}" type="doc">
      <dgm:prSet loTypeId="urn:microsoft.com/office/officeart/2005/8/layout/hProcess9" loCatId="process" qsTypeId="urn:microsoft.com/office/officeart/2005/8/quickstyle/simple1" qsCatId="simple" csTypeId="urn:microsoft.com/office/officeart/2005/8/colors/accent1_2" csCatId="accent1" phldr="1"/>
      <dgm:spPr/>
    </dgm:pt>
    <dgm:pt modelId="{15462A1F-B0A3-4145-9858-118A2DBC649D}">
      <dgm:prSet phldrT="[Text]"/>
      <dgm:spPr/>
      <dgm:t>
        <a:bodyPr/>
        <a:lstStyle/>
        <a:p>
          <a:r>
            <a:rPr lang="en-US" dirty="0"/>
            <a:t>Determine the planning area and resources</a:t>
          </a:r>
        </a:p>
      </dgm:t>
    </dgm:pt>
    <dgm:pt modelId="{7DA3DE71-4B8F-47A5-B44B-6B89B5C64F57}" type="parTrans" cxnId="{5BBA7296-62A3-4108-BF96-B8A2B5EF90EE}">
      <dgm:prSet/>
      <dgm:spPr/>
      <dgm:t>
        <a:bodyPr/>
        <a:lstStyle/>
        <a:p>
          <a:endParaRPr lang="en-US"/>
        </a:p>
      </dgm:t>
    </dgm:pt>
    <dgm:pt modelId="{9C86BC48-55BB-4184-834F-89F62F758063}" type="sibTrans" cxnId="{5BBA7296-62A3-4108-BF96-B8A2B5EF90EE}">
      <dgm:prSet/>
      <dgm:spPr/>
      <dgm:t>
        <a:bodyPr/>
        <a:lstStyle/>
        <a:p>
          <a:endParaRPr lang="en-US"/>
        </a:p>
      </dgm:t>
    </dgm:pt>
    <dgm:pt modelId="{7A58264D-E6B0-44E9-9DF4-222322C8A7CD}">
      <dgm:prSet phldrT="[Text]"/>
      <dgm:spPr/>
      <dgm:t>
        <a:bodyPr/>
        <a:lstStyle/>
        <a:p>
          <a:r>
            <a:rPr lang="en-US" dirty="0"/>
            <a:t>Build the planning team (Hazard Mitigation Planning Committee)</a:t>
          </a:r>
        </a:p>
      </dgm:t>
    </dgm:pt>
    <dgm:pt modelId="{E780594D-242B-4289-B2B2-3F1F2833F00F}" type="parTrans" cxnId="{A8B8E178-09B4-4D08-BBFD-AE273D5EF8EF}">
      <dgm:prSet/>
      <dgm:spPr/>
      <dgm:t>
        <a:bodyPr/>
        <a:lstStyle/>
        <a:p>
          <a:endParaRPr lang="en-US"/>
        </a:p>
      </dgm:t>
    </dgm:pt>
    <dgm:pt modelId="{E930E86F-D6C8-4E48-A182-15C93E4732E3}" type="sibTrans" cxnId="{A8B8E178-09B4-4D08-BBFD-AE273D5EF8EF}">
      <dgm:prSet/>
      <dgm:spPr/>
      <dgm:t>
        <a:bodyPr/>
        <a:lstStyle/>
        <a:p>
          <a:endParaRPr lang="en-US"/>
        </a:p>
      </dgm:t>
    </dgm:pt>
    <dgm:pt modelId="{7F2B4859-7A1A-43C8-904F-B8459FB1C59D}">
      <dgm:prSet phldrT="[Text]"/>
      <dgm:spPr/>
      <dgm:t>
        <a:bodyPr/>
        <a:lstStyle/>
        <a:p>
          <a:r>
            <a:rPr lang="en-US" dirty="0"/>
            <a:t>Review community capabilities</a:t>
          </a:r>
        </a:p>
      </dgm:t>
    </dgm:pt>
    <dgm:pt modelId="{01235484-D908-4696-B025-4E03FBD88161}" type="parTrans" cxnId="{7A6B6874-A058-4C83-8B26-5A1AAD98EB02}">
      <dgm:prSet/>
      <dgm:spPr/>
      <dgm:t>
        <a:bodyPr/>
        <a:lstStyle/>
        <a:p>
          <a:endParaRPr lang="en-US"/>
        </a:p>
      </dgm:t>
    </dgm:pt>
    <dgm:pt modelId="{518EA31B-F0F6-40DA-BF88-A5E6B8042449}" type="sibTrans" cxnId="{7A6B6874-A058-4C83-8B26-5A1AAD98EB02}">
      <dgm:prSet/>
      <dgm:spPr/>
      <dgm:t>
        <a:bodyPr/>
        <a:lstStyle/>
        <a:p>
          <a:endParaRPr lang="en-US"/>
        </a:p>
      </dgm:t>
    </dgm:pt>
    <dgm:pt modelId="{D8B53108-520F-48CB-9D29-F2EAB94A0B8C}">
      <dgm:prSet/>
      <dgm:spPr/>
      <dgm:t>
        <a:bodyPr/>
        <a:lstStyle/>
        <a:p>
          <a:r>
            <a:rPr lang="en-US" dirty="0"/>
            <a:t>Create an outreach strategy</a:t>
          </a:r>
        </a:p>
      </dgm:t>
    </dgm:pt>
    <dgm:pt modelId="{E5DB14E7-F4A3-4080-988A-B48913E6F3B0}" type="parTrans" cxnId="{3CB24472-1582-4BE2-928C-909137347930}">
      <dgm:prSet/>
      <dgm:spPr/>
      <dgm:t>
        <a:bodyPr/>
        <a:lstStyle/>
        <a:p>
          <a:endParaRPr lang="en-US"/>
        </a:p>
      </dgm:t>
    </dgm:pt>
    <dgm:pt modelId="{3D43782C-38B4-450B-819B-AB46D704B732}" type="sibTrans" cxnId="{3CB24472-1582-4BE2-928C-909137347930}">
      <dgm:prSet/>
      <dgm:spPr/>
      <dgm:t>
        <a:bodyPr/>
        <a:lstStyle/>
        <a:p>
          <a:endParaRPr lang="en-US"/>
        </a:p>
      </dgm:t>
    </dgm:pt>
    <dgm:pt modelId="{3D35B296-2F23-4224-ADC6-22F1938F7DFF}" type="pres">
      <dgm:prSet presAssocID="{38BBFA34-7F7A-4545-B1A9-08A30E881A7F}" presName="CompostProcess" presStyleCnt="0">
        <dgm:presLayoutVars>
          <dgm:dir/>
          <dgm:resizeHandles val="exact"/>
        </dgm:presLayoutVars>
      </dgm:prSet>
      <dgm:spPr/>
    </dgm:pt>
    <dgm:pt modelId="{8A5A7612-9D2D-4C2E-B472-7B248D0DD6E1}" type="pres">
      <dgm:prSet presAssocID="{38BBFA34-7F7A-4545-B1A9-08A30E881A7F}" presName="arrow" presStyleLbl="bgShp" presStyleIdx="0" presStyleCnt="1"/>
      <dgm:spPr/>
    </dgm:pt>
    <dgm:pt modelId="{4EB395EC-FCDC-47CB-AA07-204DF06BEE45}" type="pres">
      <dgm:prSet presAssocID="{38BBFA34-7F7A-4545-B1A9-08A30E881A7F}" presName="linearProcess" presStyleCnt="0"/>
      <dgm:spPr/>
    </dgm:pt>
    <dgm:pt modelId="{D3FD6B1F-1E60-496D-B76C-4852D300BEBB}" type="pres">
      <dgm:prSet presAssocID="{15462A1F-B0A3-4145-9858-118A2DBC649D}" presName="textNode" presStyleLbl="node1" presStyleIdx="0" presStyleCnt="4">
        <dgm:presLayoutVars>
          <dgm:bulletEnabled val="1"/>
        </dgm:presLayoutVars>
      </dgm:prSet>
      <dgm:spPr/>
    </dgm:pt>
    <dgm:pt modelId="{05751D78-0E22-4BEA-B3A6-51FF413CAD03}" type="pres">
      <dgm:prSet presAssocID="{9C86BC48-55BB-4184-834F-89F62F758063}" presName="sibTrans" presStyleCnt="0"/>
      <dgm:spPr/>
    </dgm:pt>
    <dgm:pt modelId="{E28B0C76-1FE7-429D-A854-E9E1B7DE6090}" type="pres">
      <dgm:prSet presAssocID="{7A58264D-E6B0-44E9-9DF4-222322C8A7CD}" presName="textNode" presStyleLbl="node1" presStyleIdx="1" presStyleCnt="4">
        <dgm:presLayoutVars>
          <dgm:bulletEnabled val="1"/>
        </dgm:presLayoutVars>
      </dgm:prSet>
      <dgm:spPr/>
    </dgm:pt>
    <dgm:pt modelId="{6AFA1F9B-1A20-4C14-84FB-A24A717DA302}" type="pres">
      <dgm:prSet presAssocID="{E930E86F-D6C8-4E48-A182-15C93E4732E3}" presName="sibTrans" presStyleCnt="0"/>
      <dgm:spPr/>
    </dgm:pt>
    <dgm:pt modelId="{30F65E84-D29E-45C9-AF99-68087A82B43F}" type="pres">
      <dgm:prSet presAssocID="{D8B53108-520F-48CB-9D29-F2EAB94A0B8C}" presName="textNode" presStyleLbl="node1" presStyleIdx="2" presStyleCnt="4">
        <dgm:presLayoutVars>
          <dgm:bulletEnabled val="1"/>
        </dgm:presLayoutVars>
      </dgm:prSet>
      <dgm:spPr/>
    </dgm:pt>
    <dgm:pt modelId="{EE85B491-84DD-4BBC-A60E-0EEB64E39E81}" type="pres">
      <dgm:prSet presAssocID="{3D43782C-38B4-450B-819B-AB46D704B732}" presName="sibTrans" presStyleCnt="0"/>
      <dgm:spPr/>
    </dgm:pt>
    <dgm:pt modelId="{F7BF951A-D2B5-4D3B-9725-3945CE06148A}" type="pres">
      <dgm:prSet presAssocID="{7F2B4859-7A1A-43C8-904F-B8459FB1C59D}" presName="textNode" presStyleLbl="node1" presStyleIdx="3" presStyleCnt="4">
        <dgm:presLayoutVars>
          <dgm:bulletEnabled val="1"/>
        </dgm:presLayoutVars>
      </dgm:prSet>
      <dgm:spPr/>
    </dgm:pt>
  </dgm:ptLst>
  <dgm:cxnLst>
    <dgm:cxn modelId="{104EB91A-D2F0-42D8-AD98-B96771E43F33}" type="presOf" srcId="{7A58264D-E6B0-44E9-9DF4-222322C8A7CD}" destId="{E28B0C76-1FE7-429D-A854-E9E1B7DE6090}" srcOrd="0" destOrd="0" presId="urn:microsoft.com/office/officeart/2005/8/layout/hProcess9"/>
    <dgm:cxn modelId="{EA3D1A2B-1BF3-4D36-B09F-6E0B0FF4B5ED}" type="presOf" srcId="{D8B53108-520F-48CB-9D29-F2EAB94A0B8C}" destId="{30F65E84-D29E-45C9-AF99-68087A82B43F}" srcOrd="0" destOrd="0" presId="urn:microsoft.com/office/officeart/2005/8/layout/hProcess9"/>
    <dgm:cxn modelId="{72A74651-A485-49D8-A114-648EA2AE7D9A}" type="presOf" srcId="{7F2B4859-7A1A-43C8-904F-B8459FB1C59D}" destId="{F7BF951A-D2B5-4D3B-9725-3945CE06148A}" srcOrd="0" destOrd="0" presId="urn:microsoft.com/office/officeart/2005/8/layout/hProcess9"/>
    <dgm:cxn modelId="{3CB24472-1582-4BE2-928C-909137347930}" srcId="{38BBFA34-7F7A-4545-B1A9-08A30E881A7F}" destId="{D8B53108-520F-48CB-9D29-F2EAB94A0B8C}" srcOrd="2" destOrd="0" parTransId="{E5DB14E7-F4A3-4080-988A-B48913E6F3B0}" sibTransId="{3D43782C-38B4-450B-819B-AB46D704B732}"/>
    <dgm:cxn modelId="{7A6B6874-A058-4C83-8B26-5A1AAD98EB02}" srcId="{38BBFA34-7F7A-4545-B1A9-08A30E881A7F}" destId="{7F2B4859-7A1A-43C8-904F-B8459FB1C59D}" srcOrd="3" destOrd="0" parTransId="{01235484-D908-4696-B025-4E03FBD88161}" sibTransId="{518EA31B-F0F6-40DA-BF88-A5E6B8042449}"/>
    <dgm:cxn modelId="{A8B8E178-09B4-4D08-BBFD-AE273D5EF8EF}" srcId="{38BBFA34-7F7A-4545-B1A9-08A30E881A7F}" destId="{7A58264D-E6B0-44E9-9DF4-222322C8A7CD}" srcOrd="1" destOrd="0" parTransId="{E780594D-242B-4289-B2B2-3F1F2833F00F}" sibTransId="{E930E86F-D6C8-4E48-A182-15C93E4732E3}"/>
    <dgm:cxn modelId="{5BBA7296-62A3-4108-BF96-B8A2B5EF90EE}" srcId="{38BBFA34-7F7A-4545-B1A9-08A30E881A7F}" destId="{15462A1F-B0A3-4145-9858-118A2DBC649D}" srcOrd="0" destOrd="0" parTransId="{7DA3DE71-4B8F-47A5-B44B-6B89B5C64F57}" sibTransId="{9C86BC48-55BB-4184-834F-89F62F758063}"/>
    <dgm:cxn modelId="{F2A63BA3-3B1A-407C-9446-43DC90C211AE}" type="presOf" srcId="{15462A1F-B0A3-4145-9858-118A2DBC649D}" destId="{D3FD6B1F-1E60-496D-B76C-4852D300BEBB}" srcOrd="0" destOrd="0" presId="urn:microsoft.com/office/officeart/2005/8/layout/hProcess9"/>
    <dgm:cxn modelId="{7F6BBFC8-E83C-4C29-9D7D-0E5055D05A54}" type="presOf" srcId="{38BBFA34-7F7A-4545-B1A9-08A30E881A7F}" destId="{3D35B296-2F23-4224-ADC6-22F1938F7DFF}" srcOrd="0" destOrd="0" presId="urn:microsoft.com/office/officeart/2005/8/layout/hProcess9"/>
    <dgm:cxn modelId="{7D1B6262-8F6D-4433-AE4F-7FCFD0EC3D49}" type="presParOf" srcId="{3D35B296-2F23-4224-ADC6-22F1938F7DFF}" destId="{8A5A7612-9D2D-4C2E-B472-7B248D0DD6E1}" srcOrd="0" destOrd="0" presId="urn:microsoft.com/office/officeart/2005/8/layout/hProcess9"/>
    <dgm:cxn modelId="{D9C03EE6-6213-4093-BCC7-C3CDB7887D1B}" type="presParOf" srcId="{3D35B296-2F23-4224-ADC6-22F1938F7DFF}" destId="{4EB395EC-FCDC-47CB-AA07-204DF06BEE45}" srcOrd="1" destOrd="0" presId="urn:microsoft.com/office/officeart/2005/8/layout/hProcess9"/>
    <dgm:cxn modelId="{77E939BC-ED68-4E89-80C6-532921919F24}" type="presParOf" srcId="{4EB395EC-FCDC-47CB-AA07-204DF06BEE45}" destId="{D3FD6B1F-1E60-496D-B76C-4852D300BEBB}" srcOrd="0" destOrd="0" presId="urn:microsoft.com/office/officeart/2005/8/layout/hProcess9"/>
    <dgm:cxn modelId="{E9A1FF81-000C-4541-933E-365A50834469}" type="presParOf" srcId="{4EB395EC-FCDC-47CB-AA07-204DF06BEE45}" destId="{05751D78-0E22-4BEA-B3A6-51FF413CAD03}" srcOrd="1" destOrd="0" presId="urn:microsoft.com/office/officeart/2005/8/layout/hProcess9"/>
    <dgm:cxn modelId="{EB1359A1-13AA-4169-A2D3-775C5C94058A}" type="presParOf" srcId="{4EB395EC-FCDC-47CB-AA07-204DF06BEE45}" destId="{E28B0C76-1FE7-429D-A854-E9E1B7DE6090}" srcOrd="2" destOrd="0" presId="urn:microsoft.com/office/officeart/2005/8/layout/hProcess9"/>
    <dgm:cxn modelId="{7613953D-E73C-4C9C-B048-0C325B00A073}" type="presParOf" srcId="{4EB395EC-FCDC-47CB-AA07-204DF06BEE45}" destId="{6AFA1F9B-1A20-4C14-84FB-A24A717DA302}" srcOrd="3" destOrd="0" presId="urn:microsoft.com/office/officeart/2005/8/layout/hProcess9"/>
    <dgm:cxn modelId="{D65FD4A0-39EE-4F36-B241-AB38FB57FD06}" type="presParOf" srcId="{4EB395EC-FCDC-47CB-AA07-204DF06BEE45}" destId="{30F65E84-D29E-45C9-AF99-68087A82B43F}" srcOrd="4" destOrd="0" presId="urn:microsoft.com/office/officeart/2005/8/layout/hProcess9"/>
    <dgm:cxn modelId="{C786DF36-1A64-4859-8419-6D415D6E7825}" type="presParOf" srcId="{4EB395EC-FCDC-47CB-AA07-204DF06BEE45}" destId="{EE85B491-84DD-4BBC-A60E-0EEB64E39E81}" srcOrd="5" destOrd="0" presId="urn:microsoft.com/office/officeart/2005/8/layout/hProcess9"/>
    <dgm:cxn modelId="{4D41234E-D017-4F17-8219-0CBE475AA88C}" type="presParOf" srcId="{4EB395EC-FCDC-47CB-AA07-204DF06BEE45}" destId="{F7BF951A-D2B5-4D3B-9725-3945CE06148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BBFA34-7F7A-4545-B1A9-08A30E881A7F}" type="doc">
      <dgm:prSet loTypeId="urn:microsoft.com/office/officeart/2005/8/layout/hProcess9" loCatId="process" qsTypeId="urn:microsoft.com/office/officeart/2005/8/quickstyle/simple1" qsCatId="simple" csTypeId="urn:microsoft.com/office/officeart/2005/8/colors/accent1_2" csCatId="accent1" phldr="1"/>
      <dgm:spPr/>
    </dgm:pt>
    <dgm:pt modelId="{15462A1F-B0A3-4145-9858-118A2DBC649D}">
      <dgm:prSet phldrT="[Text]" custT="1"/>
      <dgm:spPr/>
      <dgm:t>
        <a:bodyPr/>
        <a:lstStyle/>
        <a:p>
          <a:r>
            <a:rPr lang="en-US" sz="1400" dirty="0"/>
            <a:t>Conduct a risk assessment</a:t>
          </a:r>
        </a:p>
      </dgm:t>
    </dgm:pt>
    <dgm:pt modelId="{7DA3DE71-4B8F-47A5-B44B-6B89B5C64F57}" type="parTrans" cxnId="{5BBA7296-62A3-4108-BF96-B8A2B5EF90EE}">
      <dgm:prSet/>
      <dgm:spPr/>
      <dgm:t>
        <a:bodyPr/>
        <a:lstStyle/>
        <a:p>
          <a:endParaRPr lang="en-US"/>
        </a:p>
      </dgm:t>
    </dgm:pt>
    <dgm:pt modelId="{9C86BC48-55BB-4184-834F-89F62F758063}" type="sibTrans" cxnId="{5BBA7296-62A3-4108-BF96-B8A2B5EF90EE}">
      <dgm:prSet/>
      <dgm:spPr/>
      <dgm:t>
        <a:bodyPr/>
        <a:lstStyle/>
        <a:p>
          <a:endParaRPr lang="en-US"/>
        </a:p>
      </dgm:t>
    </dgm:pt>
    <dgm:pt modelId="{7A58264D-E6B0-44E9-9DF4-222322C8A7CD}">
      <dgm:prSet phldrT="[Text]" custT="1"/>
      <dgm:spPr/>
      <dgm:t>
        <a:bodyPr/>
        <a:lstStyle/>
        <a:p>
          <a:r>
            <a:rPr lang="en-US" sz="1400" dirty="0"/>
            <a:t>Develop mitigation strategies</a:t>
          </a:r>
        </a:p>
      </dgm:t>
    </dgm:pt>
    <dgm:pt modelId="{E780594D-242B-4289-B2B2-3F1F2833F00F}" type="parTrans" cxnId="{A8B8E178-09B4-4D08-BBFD-AE273D5EF8EF}">
      <dgm:prSet/>
      <dgm:spPr/>
      <dgm:t>
        <a:bodyPr/>
        <a:lstStyle/>
        <a:p>
          <a:endParaRPr lang="en-US"/>
        </a:p>
      </dgm:t>
    </dgm:pt>
    <dgm:pt modelId="{E930E86F-D6C8-4E48-A182-15C93E4732E3}" type="sibTrans" cxnId="{A8B8E178-09B4-4D08-BBFD-AE273D5EF8EF}">
      <dgm:prSet/>
      <dgm:spPr/>
      <dgm:t>
        <a:bodyPr/>
        <a:lstStyle/>
        <a:p>
          <a:endParaRPr lang="en-US"/>
        </a:p>
      </dgm:t>
    </dgm:pt>
    <dgm:pt modelId="{D8B53108-520F-48CB-9D29-F2EAB94A0B8C}">
      <dgm:prSet custT="1"/>
      <dgm:spPr/>
      <dgm:t>
        <a:bodyPr/>
        <a:lstStyle/>
        <a:p>
          <a:r>
            <a:rPr lang="en-US" sz="1400" dirty="0"/>
            <a:t>Keep the plan current</a:t>
          </a:r>
        </a:p>
      </dgm:t>
    </dgm:pt>
    <dgm:pt modelId="{E5DB14E7-F4A3-4080-988A-B48913E6F3B0}" type="parTrans" cxnId="{3CB24472-1582-4BE2-928C-909137347930}">
      <dgm:prSet/>
      <dgm:spPr/>
      <dgm:t>
        <a:bodyPr/>
        <a:lstStyle/>
        <a:p>
          <a:endParaRPr lang="en-US"/>
        </a:p>
      </dgm:t>
    </dgm:pt>
    <dgm:pt modelId="{3D43782C-38B4-450B-819B-AB46D704B732}" type="sibTrans" cxnId="{3CB24472-1582-4BE2-928C-909137347930}">
      <dgm:prSet/>
      <dgm:spPr/>
      <dgm:t>
        <a:bodyPr/>
        <a:lstStyle/>
        <a:p>
          <a:endParaRPr lang="en-US"/>
        </a:p>
      </dgm:t>
    </dgm:pt>
    <dgm:pt modelId="{E2A20916-30CE-426F-A035-1B802A164C72}">
      <dgm:prSet custT="1"/>
      <dgm:spPr/>
      <dgm:t>
        <a:bodyPr/>
        <a:lstStyle/>
        <a:p>
          <a:r>
            <a:rPr lang="en-US" sz="1400" dirty="0"/>
            <a:t>Review and adopt the plan</a:t>
          </a:r>
        </a:p>
      </dgm:t>
    </dgm:pt>
    <dgm:pt modelId="{C96F85A7-1C23-410E-B6E1-8FC635101484}" type="parTrans" cxnId="{D38D3F56-FFED-4022-8F66-23F1B1C8010D}">
      <dgm:prSet/>
      <dgm:spPr/>
      <dgm:t>
        <a:bodyPr/>
        <a:lstStyle/>
        <a:p>
          <a:endParaRPr lang="en-US"/>
        </a:p>
      </dgm:t>
    </dgm:pt>
    <dgm:pt modelId="{421858FC-64E6-47DB-809F-6D550C4248FB}" type="sibTrans" cxnId="{D38D3F56-FFED-4022-8F66-23F1B1C8010D}">
      <dgm:prSet/>
      <dgm:spPr/>
      <dgm:t>
        <a:bodyPr/>
        <a:lstStyle/>
        <a:p>
          <a:endParaRPr lang="en-US"/>
        </a:p>
      </dgm:t>
    </dgm:pt>
    <dgm:pt modelId="{5ECB691A-7633-40C3-ABE6-F547628D04A2}">
      <dgm:prSet custT="1"/>
      <dgm:spPr/>
      <dgm:t>
        <a:bodyPr/>
        <a:lstStyle/>
        <a:p>
          <a:r>
            <a:rPr lang="en-US" sz="1400" dirty="0"/>
            <a:t>Create a safe and resilient community</a:t>
          </a:r>
        </a:p>
      </dgm:t>
    </dgm:pt>
    <dgm:pt modelId="{A44086F9-1932-4B67-AB8F-92D0884378D1}" type="parTrans" cxnId="{288492B4-AEC4-4116-BAAA-3E71414060A7}">
      <dgm:prSet/>
      <dgm:spPr/>
      <dgm:t>
        <a:bodyPr/>
        <a:lstStyle/>
        <a:p>
          <a:endParaRPr lang="en-US"/>
        </a:p>
      </dgm:t>
    </dgm:pt>
    <dgm:pt modelId="{94FE6D21-D65C-4B16-A262-1A25F2F0E46B}" type="sibTrans" cxnId="{288492B4-AEC4-4116-BAAA-3E71414060A7}">
      <dgm:prSet/>
      <dgm:spPr/>
      <dgm:t>
        <a:bodyPr/>
        <a:lstStyle/>
        <a:p>
          <a:endParaRPr lang="en-US"/>
        </a:p>
      </dgm:t>
    </dgm:pt>
    <dgm:pt modelId="{3D35B296-2F23-4224-ADC6-22F1938F7DFF}" type="pres">
      <dgm:prSet presAssocID="{38BBFA34-7F7A-4545-B1A9-08A30E881A7F}" presName="CompostProcess" presStyleCnt="0">
        <dgm:presLayoutVars>
          <dgm:dir/>
          <dgm:resizeHandles val="exact"/>
        </dgm:presLayoutVars>
      </dgm:prSet>
      <dgm:spPr/>
    </dgm:pt>
    <dgm:pt modelId="{8A5A7612-9D2D-4C2E-B472-7B248D0DD6E1}" type="pres">
      <dgm:prSet presAssocID="{38BBFA34-7F7A-4545-B1A9-08A30E881A7F}" presName="arrow" presStyleLbl="bgShp" presStyleIdx="0" presStyleCnt="1"/>
      <dgm:spPr/>
    </dgm:pt>
    <dgm:pt modelId="{4EB395EC-FCDC-47CB-AA07-204DF06BEE45}" type="pres">
      <dgm:prSet presAssocID="{38BBFA34-7F7A-4545-B1A9-08A30E881A7F}" presName="linearProcess" presStyleCnt="0"/>
      <dgm:spPr/>
    </dgm:pt>
    <dgm:pt modelId="{D3FD6B1F-1E60-496D-B76C-4852D300BEBB}" type="pres">
      <dgm:prSet presAssocID="{15462A1F-B0A3-4145-9858-118A2DBC649D}" presName="textNode" presStyleLbl="node1" presStyleIdx="0" presStyleCnt="5">
        <dgm:presLayoutVars>
          <dgm:bulletEnabled val="1"/>
        </dgm:presLayoutVars>
      </dgm:prSet>
      <dgm:spPr/>
    </dgm:pt>
    <dgm:pt modelId="{05751D78-0E22-4BEA-B3A6-51FF413CAD03}" type="pres">
      <dgm:prSet presAssocID="{9C86BC48-55BB-4184-834F-89F62F758063}" presName="sibTrans" presStyleCnt="0"/>
      <dgm:spPr/>
    </dgm:pt>
    <dgm:pt modelId="{E28B0C76-1FE7-429D-A854-E9E1B7DE6090}" type="pres">
      <dgm:prSet presAssocID="{7A58264D-E6B0-44E9-9DF4-222322C8A7CD}" presName="textNode" presStyleLbl="node1" presStyleIdx="1" presStyleCnt="5">
        <dgm:presLayoutVars>
          <dgm:bulletEnabled val="1"/>
        </dgm:presLayoutVars>
      </dgm:prSet>
      <dgm:spPr/>
    </dgm:pt>
    <dgm:pt modelId="{6AFA1F9B-1A20-4C14-84FB-A24A717DA302}" type="pres">
      <dgm:prSet presAssocID="{E930E86F-D6C8-4E48-A182-15C93E4732E3}" presName="sibTrans" presStyleCnt="0"/>
      <dgm:spPr/>
    </dgm:pt>
    <dgm:pt modelId="{30F65E84-D29E-45C9-AF99-68087A82B43F}" type="pres">
      <dgm:prSet presAssocID="{D8B53108-520F-48CB-9D29-F2EAB94A0B8C}" presName="textNode" presStyleLbl="node1" presStyleIdx="2" presStyleCnt="5">
        <dgm:presLayoutVars>
          <dgm:bulletEnabled val="1"/>
        </dgm:presLayoutVars>
      </dgm:prSet>
      <dgm:spPr/>
    </dgm:pt>
    <dgm:pt modelId="{3E08B896-10E9-4D27-9A74-37CB2B99E932}" type="pres">
      <dgm:prSet presAssocID="{3D43782C-38B4-450B-819B-AB46D704B732}" presName="sibTrans" presStyleCnt="0"/>
      <dgm:spPr/>
    </dgm:pt>
    <dgm:pt modelId="{40555ECD-0E73-4F41-BDB3-00A6DE0CB914}" type="pres">
      <dgm:prSet presAssocID="{E2A20916-30CE-426F-A035-1B802A164C72}" presName="textNode" presStyleLbl="node1" presStyleIdx="3" presStyleCnt="5">
        <dgm:presLayoutVars>
          <dgm:bulletEnabled val="1"/>
        </dgm:presLayoutVars>
      </dgm:prSet>
      <dgm:spPr/>
    </dgm:pt>
    <dgm:pt modelId="{6D6C66E2-F4F7-4313-98EE-2E857A4BAA45}" type="pres">
      <dgm:prSet presAssocID="{421858FC-64E6-47DB-809F-6D550C4248FB}" presName="sibTrans" presStyleCnt="0"/>
      <dgm:spPr/>
    </dgm:pt>
    <dgm:pt modelId="{BE6FF57E-8801-4634-8393-A841A25C289E}" type="pres">
      <dgm:prSet presAssocID="{5ECB691A-7633-40C3-ABE6-F547628D04A2}" presName="textNode" presStyleLbl="node1" presStyleIdx="4" presStyleCnt="5">
        <dgm:presLayoutVars>
          <dgm:bulletEnabled val="1"/>
        </dgm:presLayoutVars>
      </dgm:prSet>
      <dgm:spPr/>
    </dgm:pt>
  </dgm:ptLst>
  <dgm:cxnLst>
    <dgm:cxn modelId="{104EB91A-D2F0-42D8-AD98-B96771E43F33}" type="presOf" srcId="{7A58264D-E6B0-44E9-9DF4-222322C8A7CD}" destId="{E28B0C76-1FE7-429D-A854-E9E1B7DE6090}" srcOrd="0" destOrd="0" presId="urn:microsoft.com/office/officeart/2005/8/layout/hProcess9"/>
    <dgm:cxn modelId="{EA3D1A2B-1BF3-4D36-B09F-6E0B0FF4B5ED}" type="presOf" srcId="{D8B53108-520F-48CB-9D29-F2EAB94A0B8C}" destId="{30F65E84-D29E-45C9-AF99-68087A82B43F}" srcOrd="0" destOrd="0" presId="urn:microsoft.com/office/officeart/2005/8/layout/hProcess9"/>
    <dgm:cxn modelId="{3CB24472-1582-4BE2-928C-909137347930}" srcId="{38BBFA34-7F7A-4545-B1A9-08A30E881A7F}" destId="{D8B53108-520F-48CB-9D29-F2EAB94A0B8C}" srcOrd="2" destOrd="0" parTransId="{E5DB14E7-F4A3-4080-988A-B48913E6F3B0}" sibTransId="{3D43782C-38B4-450B-819B-AB46D704B732}"/>
    <dgm:cxn modelId="{D38D3F56-FFED-4022-8F66-23F1B1C8010D}" srcId="{38BBFA34-7F7A-4545-B1A9-08A30E881A7F}" destId="{E2A20916-30CE-426F-A035-1B802A164C72}" srcOrd="3" destOrd="0" parTransId="{C96F85A7-1C23-410E-B6E1-8FC635101484}" sibTransId="{421858FC-64E6-47DB-809F-6D550C4248FB}"/>
    <dgm:cxn modelId="{A8B8E178-09B4-4D08-BBFD-AE273D5EF8EF}" srcId="{38BBFA34-7F7A-4545-B1A9-08A30E881A7F}" destId="{7A58264D-E6B0-44E9-9DF4-222322C8A7CD}" srcOrd="1" destOrd="0" parTransId="{E780594D-242B-4289-B2B2-3F1F2833F00F}" sibTransId="{E930E86F-D6C8-4E48-A182-15C93E4732E3}"/>
    <dgm:cxn modelId="{639C4B92-00D8-40DC-BC6E-415EF6E73FA5}" type="presOf" srcId="{E2A20916-30CE-426F-A035-1B802A164C72}" destId="{40555ECD-0E73-4F41-BDB3-00A6DE0CB914}" srcOrd="0" destOrd="0" presId="urn:microsoft.com/office/officeart/2005/8/layout/hProcess9"/>
    <dgm:cxn modelId="{5BBA7296-62A3-4108-BF96-B8A2B5EF90EE}" srcId="{38BBFA34-7F7A-4545-B1A9-08A30E881A7F}" destId="{15462A1F-B0A3-4145-9858-118A2DBC649D}" srcOrd="0" destOrd="0" parTransId="{7DA3DE71-4B8F-47A5-B44B-6B89B5C64F57}" sibTransId="{9C86BC48-55BB-4184-834F-89F62F758063}"/>
    <dgm:cxn modelId="{950E5A9D-D383-4749-A21F-6A3D48C11395}" type="presOf" srcId="{5ECB691A-7633-40C3-ABE6-F547628D04A2}" destId="{BE6FF57E-8801-4634-8393-A841A25C289E}" srcOrd="0" destOrd="0" presId="urn:microsoft.com/office/officeart/2005/8/layout/hProcess9"/>
    <dgm:cxn modelId="{F2A63BA3-3B1A-407C-9446-43DC90C211AE}" type="presOf" srcId="{15462A1F-B0A3-4145-9858-118A2DBC649D}" destId="{D3FD6B1F-1E60-496D-B76C-4852D300BEBB}" srcOrd="0" destOrd="0" presId="urn:microsoft.com/office/officeart/2005/8/layout/hProcess9"/>
    <dgm:cxn modelId="{288492B4-AEC4-4116-BAAA-3E71414060A7}" srcId="{38BBFA34-7F7A-4545-B1A9-08A30E881A7F}" destId="{5ECB691A-7633-40C3-ABE6-F547628D04A2}" srcOrd="4" destOrd="0" parTransId="{A44086F9-1932-4B67-AB8F-92D0884378D1}" sibTransId="{94FE6D21-D65C-4B16-A262-1A25F2F0E46B}"/>
    <dgm:cxn modelId="{7F6BBFC8-E83C-4C29-9D7D-0E5055D05A54}" type="presOf" srcId="{38BBFA34-7F7A-4545-B1A9-08A30E881A7F}" destId="{3D35B296-2F23-4224-ADC6-22F1938F7DFF}" srcOrd="0" destOrd="0" presId="urn:microsoft.com/office/officeart/2005/8/layout/hProcess9"/>
    <dgm:cxn modelId="{7D1B6262-8F6D-4433-AE4F-7FCFD0EC3D49}" type="presParOf" srcId="{3D35B296-2F23-4224-ADC6-22F1938F7DFF}" destId="{8A5A7612-9D2D-4C2E-B472-7B248D0DD6E1}" srcOrd="0" destOrd="0" presId="urn:microsoft.com/office/officeart/2005/8/layout/hProcess9"/>
    <dgm:cxn modelId="{D9C03EE6-6213-4093-BCC7-C3CDB7887D1B}" type="presParOf" srcId="{3D35B296-2F23-4224-ADC6-22F1938F7DFF}" destId="{4EB395EC-FCDC-47CB-AA07-204DF06BEE45}" srcOrd="1" destOrd="0" presId="urn:microsoft.com/office/officeart/2005/8/layout/hProcess9"/>
    <dgm:cxn modelId="{77E939BC-ED68-4E89-80C6-532921919F24}" type="presParOf" srcId="{4EB395EC-FCDC-47CB-AA07-204DF06BEE45}" destId="{D3FD6B1F-1E60-496D-B76C-4852D300BEBB}" srcOrd="0" destOrd="0" presId="urn:microsoft.com/office/officeart/2005/8/layout/hProcess9"/>
    <dgm:cxn modelId="{E9A1FF81-000C-4541-933E-365A50834469}" type="presParOf" srcId="{4EB395EC-FCDC-47CB-AA07-204DF06BEE45}" destId="{05751D78-0E22-4BEA-B3A6-51FF413CAD03}" srcOrd="1" destOrd="0" presId="urn:microsoft.com/office/officeart/2005/8/layout/hProcess9"/>
    <dgm:cxn modelId="{EB1359A1-13AA-4169-A2D3-775C5C94058A}" type="presParOf" srcId="{4EB395EC-FCDC-47CB-AA07-204DF06BEE45}" destId="{E28B0C76-1FE7-429D-A854-E9E1B7DE6090}" srcOrd="2" destOrd="0" presId="urn:microsoft.com/office/officeart/2005/8/layout/hProcess9"/>
    <dgm:cxn modelId="{7613953D-E73C-4C9C-B048-0C325B00A073}" type="presParOf" srcId="{4EB395EC-FCDC-47CB-AA07-204DF06BEE45}" destId="{6AFA1F9B-1A20-4C14-84FB-A24A717DA302}" srcOrd="3" destOrd="0" presId="urn:microsoft.com/office/officeart/2005/8/layout/hProcess9"/>
    <dgm:cxn modelId="{D65FD4A0-39EE-4F36-B241-AB38FB57FD06}" type="presParOf" srcId="{4EB395EC-FCDC-47CB-AA07-204DF06BEE45}" destId="{30F65E84-D29E-45C9-AF99-68087A82B43F}" srcOrd="4" destOrd="0" presId="urn:microsoft.com/office/officeart/2005/8/layout/hProcess9"/>
    <dgm:cxn modelId="{1E07B677-B664-4114-BD50-95FBA81960B7}" type="presParOf" srcId="{4EB395EC-FCDC-47CB-AA07-204DF06BEE45}" destId="{3E08B896-10E9-4D27-9A74-37CB2B99E932}" srcOrd="5" destOrd="0" presId="urn:microsoft.com/office/officeart/2005/8/layout/hProcess9"/>
    <dgm:cxn modelId="{6F36B97A-BC0C-4633-BC29-CAA92D18687C}" type="presParOf" srcId="{4EB395EC-FCDC-47CB-AA07-204DF06BEE45}" destId="{40555ECD-0E73-4F41-BDB3-00A6DE0CB914}" srcOrd="6" destOrd="0" presId="urn:microsoft.com/office/officeart/2005/8/layout/hProcess9"/>
    <dgm:cxn modelId="{4EA0365E-D7A2-40FF-A849-662E58A9F9AB}" type="presParOf" srcId="{4EB395EC-FCDC-47CB-AA07-204DF06BEE45}" destId="{6D6C66E2-F4F7-4313-98EE-2E857A4BAA45}" srcOrd="7" destOrd="0" presId="urn:microsoft.com/office/officeart/2005/8/layout/hProcess9"/>
    <dgm:cxn modelId="{07C10B16-F6E1-4035-BD61-43BA37C04A92}" type="presParOf" srcId="{4EB395EC-FCDC-47CB-AA07-204DF06BEE45}" destId="{BE6FF57E-8801-4634-8393-A841A25C289E}" srcOrd="8"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A7612-9D2D-4C2E-B472-7B248D0DD6E1}">
      <dsp:nvSpPr>
        <dsp:cNvPr id="0" name=""/>
        <dsp:cNvSpPr/>
      </dsp:nvSpPr>
      <dsp:spPr>
        <a:xfrm>
          <a:off x="617219" y="0"/>
          <a:ext cx="6995160" cy="263264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D6B1F-1E60-496D-B76C-4852D300BEBB}">
      <dsp:nvSpPr>
        <dsp:cNvPr id="0" name=""/>
        <dsp:cNvSpPr/>
      </dsp:nvSpPr>
      <dsp:spPr>
        <a:xfrm>
          <a:off x="4118" y="789793"/>
          <a:ext cx="1981051" cy="1053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Determine the planning area and resources</a:t>
          </a:r>
        </a:p>
      </dsp:txBody>
      <dsp:txXfrm>
        <a:off x="55524" y="841199"/>
        <a:ext cx="1878239" cy="950246"/>
      </dsp:txXfrm>
    </dsp:sp>
    <dsp:sp modelId="{E28B0C76-1FE7-429D-A854-E9E1B7DE6090}">
      <dsp:nvSpPr>
        <dsp:cNvPr id="0" name=""/>
        <dsp:cNvSpPr/>
      </dsp:nvSpPr>
      <dsp:spPr>
        <a:xfrm>
          <a:off x="2084222" y="789793"/>
          <a:ext cx="1981051" cy="1053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Build the planning team (Hazard Mitigation Planning Committee)</a:t>
          </a:r>
        </a:p>
      </dsp:txBody>
      <dsp:txXfrm>
        <a:off x="2135628" y="841199"/>
        <a:ext cx="1878239" cy="950246"/>
      </dsp:txXfrm>
    </dsp:sp>
    <dsp:sp modelId="{30F65E84-D29E-45C9-AF99-68087A82B43F}">
      <dsp:nvSpPr>
        <dsp:cNvPr id="0" name=""/>
        <dsp:cNvSpPr/>
      </dsp:nvSpPr>
      <dsp:spPr>
        <a:xfrm>
          <a:off x="4164326" y="789793"/>
          <a:ext cx="1981051" cy="1053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Create an outreach strategy</a:t>
          </a:r>
        </a:p>
      </dsp:txBody>
      <dsp:txXfrm>
        <a:off x="4215732" y="841199"/>
        <a:ext cx="1878239" cy="950246"/>
      </dsp:txXfrm>
    </dsp:sp>
    <dsp:sp modelId="{F7BF951A-D2B5-4D3B-9725-3945CE06148A}">
      <dsp:nvSpPr>
        <dsp:cNvPr id="0" name=""/>
        <dsp:cNvSpPr/>
      </dsp:nvSpPr>
      <dsp:spPr>
        <a:xfrm>
          <a:off x="6244430" y="789793"/>
          <a:ext cx="1981051" cy="1053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Review community capabilities</a:t>
          </a:r>
        </a:p>
      </dsp:txBody>
      <dsp:txXfrm>
        <a:off x="6295836" y="841199"/>
        <a:ext cx="1878239" cy="950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A7612-9D2D-4C2E-B472-7B248D0DD6E1}">
      <dsp:nvSpPr>
        <dsp:cNvPr id="0" name=""/>
        <dsp:cNvSpPr/>
      </dsp:nvSpPr>
      <dsp:spPr>
        <a:xfrm>
          <a:off x="617219" y="0"/>
          <a:ext cx="6995160" cy="263264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D6B1F-1E60-496D-B76C-4852D300BEBB}">
      <dsp:nvSpPr>
        <dsp:cNvPr id="0" name=""/>
        <dsp:cNvSpPr/>
      </dsp:nvSpPr>
      <dsp:spPr>
        <a:xfrm>
          <a:off x="2411" y="789793"/>
          <a:ext cx="1451431" cy="1053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Conduct a risk assessment</a:t>
          </a:r>
        </a:p>
      </dsp:txBody>
      <dsp:txXfrm>
        <a:off x="53817" y="841199"/>
        <a:ext cx="1348619" cy="950246"/>
      </dsp:txXfrm>
    </dsp:sp>
    <dsp:sp modelId="{E28B0C76-1FE7-429D-A854-E9E1B7DE6090}">
      <dsp:nvSpPr>
        <dsp:cNvPr id="0" name=""/>
        <dsp:cNvSpPr/>
      </dsp:nvSpPr>
      <dsp:spPr>
        <a:xfrm>
          <a:off x="1695747" y="789793"/>
          <a:ext cx="1451431" cy="1053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Develop mitigation strategies</a:t>
          </a:r>
        </a:p>
      </dsp:txBody>
      <dsp:txXfrm>
        <a:off x="1747153" y="841199"/>
        <a:ext cx="1348619" cy="950246"/>
      </dsp:txXfrm>
    </dsp:sp>
    <dsp:sp modelId="{30F65E84-D29E-45C9-AF99-68087A82B43F}">
      <dsp:nvSpPr>
        <dsp:cNvPr id="0" name=""/>
        <dsp:cNvSpPr/>
      </dsp:nvSpPr>
      <dsp:spPr>
        <a:xfrm>
          <a:off x="3389084" y="789793"/>
          <a:ext cx="1451431" cy="1053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Keep the plan current</a:t>
          </a:r>
        </a:p>
      </dsp:txBody>
      <dsp:txXfrm>
        <a:off x="3440490" y="841199"/>
        <a:ext cx="1348619" cy="950246"/>
      </dsp:txXfrm>
    </dsp:sp>
    <dsp:sp modelId="{40555ECD-0E73-4F41-BDB3-00A6DE0CB914}">
      <dsp:nvSpPr>
        <dsp:cNvPr id="0" name=""/>
        <dsp:cNvSpPr/>
      </dsp:nvSpPr>
      <dsp:spPr>
        <a:xfrm>
          <a:off x="5082420" y="789793"/>
          <a:ext cx="1451431" cy="1053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Review and adopt the plan</a:t>
          </a:r>
        </a:p>
      </dsp:txBody>
      <dsp:txXfrm>
        <a:off x="5133826" y="841199"/>
        <a:ext cx="1348619" cy="950246"/>
      </dsp:txXfrm>
    </dsp:sp>
    <dsp:sp modelId="{BE6FF57E-8801-4634-8393-A841A25C289E}">
      <dsp:nvSpPr>
        <dsp:cNvPr id="0" name=""/>
        <dsp:cNvSpPr/>
      </dsp:nvSpPr>
      <dsp:spPr>
        <a:xfrm>
          <a:off x="6775757" y="789793"/>
          <a:ext cx="1451431" cy="1053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Create a safe and resilient community</a:t>
          </a:r>
        </a:p>
      </dsp:txBody>
      <dsp:txXfrm>
        <a:off x="6827163" y="841199"/>
        <a:ext cx="1348619" cy="9502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86" cy="46511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377" y="0"/>
            <a:ext cx="3038386" cy="465118"/>
          </a:xfrm>
          <a:prstGeom prst="rect">
            <a:avLst/>
          </a:prstGeom>
        </p:spPr>
        <p:txBody>
          <a:bodyPr vert="horz" lIns="91440" tIns="45720" rIns="91440" bIns="45720" rtlCol="0"/>
          <a:lstStyle>
            <a:lvl1pPr algn="r">
              <a:defRPr sz="1200"/>
            </a:lvl1pPr>
          </a:lstStyle>
          <a:p>
            <a:fld id="{1353E01E-0EA8-45EE-A761-8E47ACA1690E}" type="datetimeFigureOut">
              <a:rPr lang="en-GB" smtClean="0"/>
              <a:t>25/06/2020</a:t>
            </a:fld>
            <a:endParaRPr lang="en-GB" dirty="0"/>
          </a:p>
        </p:txBody>
      </p:sp>
      <p:sp>
        <p:nvSpPr>
          <p:cNvPr id="4" name="Footer Placeholder 3"/>
          <p:cNvSpPr>
            <a:spLocks noGrp="1"/>
          </p:cNvSpPr>
          <p:nvPr>
            <p:ph type="ftr" sz="quarter" idx="2"/>
          </p:nvPr>
        </p:nvSpPr>
        <p:spPr>
          <a:xfrm>
            <a:off x="1" y="8829797"/>
            <a:ext cx="3038386" cy="46511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377" y="8829797"/>
            <a:ext cx="3038386" cy="465118"/>
          </a:xfrm>
          <a:prstGeom prst="rect">
            <a:avLst/>
          </a:prstGeom>
        </p:spPr>
        <p:txBody>
          <a:bodyPr vert="horz" lIns="91440" tIns="45720" rIns="91440" bIns="45720" rtlCol="0" anchor="b"/>
          <a:lstStyle>
            <a:lvl1pPr algn="r">
              <a:defRPr sz="1200"/>
            </a:lvl1pPr>
          </a:lstStyle>
          <a:p>
            <a:fld id="{B98767C4-81BA-4DD3-9742-4C15775B76D2}" type="slidenum">
              <a:rPr lang="en-GB" smtClean="0"/>
              <a:t>‹#›</a:t>
            </a:fld>
            <a:endParaRPr lang="en-GB" dirty="0"/>
          </a:p>
        </p:txBody>
      </p:sp>
    </p:spTree>
    <p:extLst>
      <p:ext uri="{BB962C8B-B14F-4D97-AF65-F5344CB8AC3E}">
        <p14:creationId xmlns:p14="http://schemas.microsoft.com/office/powerpoint/2010/main" val="2945501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6BAC83B3-E892-4EA8-BAD1-9B43DB368996}" type="datetimeFigureOut">
              <a:rPr lang="en-GB" smtClean="0"/>
              <a:pPr/>
              <a:t>25/06/2020</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1440" tIns="45720" rIns="91440" bIns="45720" rtlCol="0" anchor="b"/>
          <a:lstStyle>
            <a:lvl1pPr algn="r">
              <a:defRPr sz="1200"/>
            </a:lvl1pPr>
          </a:lstStyle>
          <a:p>
            <a:fld id="{461F5745-C178-4DBE-A3C6-9E9F1BF7849E}" type="slidenum">
              <a:rPr lang="en-GB" smtClean="0"/>
              <a:pPr/>
              <a:t>‹#›</a:t>
            </a:fld>
            <a:endParaRPr lang="en-GB" dirty="0"/>
          </a:p>
        </p:txBody>
      </p:sp>
    </p:spTree>
    <p:extLst>
      <p:ext uri="{BB962C8B-B14F-4D97-AF65-F5344CB8AC3E}">
        <p14:creationId xmlns:p14="http://schemas.microsoft.com/office/powerpoint/2010/main" val="18538136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1</a:t>
            </a:fld>
            <a:endParaRPr lang="en-GB" dirty="0"/>
          </a:p>
        </p:txBody>
      </p:sp>
    </p:spTree>
    <p:extLst>
      <p:ext uri="{BB962C8B-B14F-4D97-AF65-F5344CB8AC3E}">
        <p14:creationId xmlns:p14="http://schemas.microsoft.com/office/powerpoint/2010/main" val="194085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why plan?</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As I mentioned earlier “mitigation planning” shifts the District closer towards breaking this cycle associated with high costs of response-recovery.</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These plans prepare communities and prevent loss of life and protect public safety. In other words, they make the District prepared and proactive!</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LHMPs guide mitigation activities in a coordinated manner, and in a transparent way the District can track and share successes with the public.</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Enables the District to be eligible for pre- and post-disaster funding, and when updated, keeps the District eligible!</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LHMPs integrate other existing planning mechanisms or tools like the General Plan, County HMP, County EOP, Cal Fire Plan, and establish opportunities for overlap between plans  - working with sister agencies in your jurisdiction will maximize the usefulness of your document.</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They reduce the risk to existing and future development.</a:t>
            </a:r>
          </a:p>
          <a:p>
            <a:pPr marL="285750" indent="-285750">
              <a:buFont typeface="Arial" panose="020B0604020202020204" pitchFamily="34" charset="0"/>
              <a:buChar char="•"/>
            </a:pPr>
            <a:r>
              <a:rPr lang="en-US" dirty="0"/>
              <a:t>Set’s the course for response and recover to impacts from natural disasters</a:t>
            </a:r>
          </a:p>
          <a:p>
            <a:pPr marL="285750" indent="-285750">
              <a:buFont typeface="Arial" panose="020B0604020202020204" pitchFamily="34" charset="0"/>
              <a:buChar char="•"/>
            </a:pPr>
            <a:r>
              <a:rPr lang="en-US" dirty="0"/>
              <a:t>Requires commitment and support from elected officials and their constituents</a:t>
            </a:r>
            <a:endParaRPr lang="en-US" sz="16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Most importantly, these plans make the community safer and build resiliency. </a:t>
            </a:r>
          </a:p>
          <a:p>
            <a:endParaRPr lang="en-US" b="1" dirty="0"/>
          </a:p>
          <a:p>
            <a:pPr marL="285750" indent="-285750">
              <a:buFontTx/>
              <a:buChar char="-"/>
            </a:pPr>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10</a:t>
            </a:fld>
            <a:endParaRPr lang="en-GB" dirty="0"/>
          </a:p>
        </p:txBody>
      </p:sp>
    </p:spTree>
    <p:extLst>
      <p:ext uri="{BB962C8B-B14F-4D97-AF65-F5344CB8AC3E}">
        <p14:creationId xmlns:p14="http://schemas.microsoft.com/office/powerpoint/2010/main" val="254523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F5745-C178-4DBE-A3C6-9E9F1BF7849E}" type="slidenum">
              <a:rPr lang="en-GB" smtClean="0"/>
              <a:pPr/>
              <a:t>11</a:t>
            </a:fld>
            <a:endParaRPr lang="en-GB" dirty="0"/>
          </a:p>
        </p:txBody>
      </p:sp>
      <p:sp>
        <p:nvSpPr>
          <p:cNvPr id="5" name="Footer Placeholder 4">
            <a:extLst>
              <a:ext uri="{FF2B5EF4-FFF2-40B4-BE49-F238E27FC236}">
                <a16:creationId xmlns:a16="http://schemas.microsoft.com/office/drawing/2014/main" id="{0787E3F7-1FF5-43C6-A72F-4600A298B099}"/>
              </a:ext>
            </a:extLst>
          </p:cNvPr>
          <p:cNvSpPr>
            <a:spLocks noGrp="1"/>
          </p:cNvSpPr>
          <p:nvPr>
            <p:ph type="ftr" sz="quarter" idx="4"/>
          </p:nvPr>
        </p:nvSpPr>
        <p:spPr/>
        <p:txBody>
          <a:bodyPr/>
          <a:lstStyle/>
          <a:p>
            <a:r>
              <a:rPr lang="en-US" dirty="0"/>
              <a:t>Watsonville LHMP - Interview Presentation</a:t>
            </a:r>
            <a:endParaRPr lang="en-GB" dirty="0"/>
          </a:p>
        </p:txBody>
      </p:sp>
    </p:spTree>
    <p:extLst>
      <p:ext uri="{BB962C8B-B14F-4D97-AF65-F5344CB8AC3E}">
        <p14:creationId xmlns:p14="http://schemas.microsoft.com/office/powerpoint/2010/main" val="292789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Originally, FEMA organized the planning process into 4 steps: </a:t>
            </a:r>
          </a:p>
          <a:p>
            <a:endParaRPr lang="en-US" sz="1600" b="1"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Organize Resources </a:t>
            </a:r>
            <a:r>
              <a:rPr lang="en-US" sz="1600" kern="1200" dirty="0">
                <a:solidFill>
                  <a:schemeClr val="tx1"/>
                </a:solidFill>
                <a:effectLst/>
                <a:latin typeface="+mn-lt"/>
                <a:ea typeface="+mn-ea"/>
                <a:cs typeface="+mn-cs"/>
              </a:rPr>
              <a:t>– so build a planning team, stakeholders, and understand community capabilities</a:t>
            </a:r>
          </a:p>
          <a:p>
            <a:pPr lvl="0"/>
            <a:endParaRPr lang="en-US" sz="1600"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Risk Assessment </a:t>
            </a:r>
            <a:r>
              <a:rPr lang="en-US" sz="1600" kern="1200" dirty="0">
                <a:solidFill>
                  <a:schemeClr val="tx1"/>
                </a:solidFill>
                <a:effectLst/>
                <a:latin typeface="+mn-lt"/>
                <a:ea typeface="+mn-ea"/>
                <a:cs typeface="+mn-cs"/>
              </a:rPr>
              <a:t>– to determine potential impacts of hazards to the people, economy, and built and natural environments of the community. Provides foundation for the rest of the mitigation planning process.</a:t>
            </a:r>
          </a:p>
          <a:p>
            <a:pPr lvl="0"/>
            <a:endParaRPr lang="en-US" sz="1600"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Mitigation Plan or “Strategy” </a:t>
            </a:r>
            <a:r>
              <a:rPr lang="en-US" sz="1600" kern="1200" dirty="0">
                <a:solidFill>
                  <a:schemeClr val="tx1"/>
                </a:solidFill>
                <a:effectLst/>
                <a:latin typeface="+mn-lt"/>
                <a:ea typeface="+mn-ea"/>
                <a:cs typeface="+mn-cs"/>
              </a:rPr>
              <a:t>– heart of the plan because it serves as the long-term blueprint for reducing the potential losses identified in the risk assessment. It describes how the community will accomplish the mission of the planning process. It includes three main and required components: goals, actions, and an action plan for implementation.</a:t>
            </a:r>
          </a:p>
          <a:p>
            <a:pPr lvl="0"/>
            <a:endParaRPr lang="en-US" sz="1600"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Adoption and Implementation </a:t>
            </a:r>
            <a:r>
              <a:rPr lang="en-US" sz="1600" kern="1200" dirty="0">
                <a:solidFill>
                  <a:schemeClr val="tx1"/>
                </a:solidFill>
                <a:effectLst/>
                <a:latin typeface="+mn-lt"/>
                <a:ea typeface="+mn-ea"/>
                <a:cs typeface="+mn-cs"/>
              </a:rPr>
              <a:t>– incorporating feedback from the planning team, stakeholders, and the public on the final plan document. This step also involves keeping the plan current by maintaining the plan and tracking implementation of the plan over time.</a:t>
            </a:r>
          </a:p>
        </p:txBody>
      </p:sp>
      <p:sp>
        <p:nvSpPr>
          <p:cNvPr id="4" name="Slide Number Placeholder 3"/>
          <p:cNvSpPr>
            <a:spLocks noGrp="1"/>
          </p:cNvSpPr>
          <p:nvPr>
            <p:ph type="sldNum" sz="quarter" idx="10"/>
          </p:nvPr>
        </p:nvSpPr>
        <p:spPr/>
        <p:txBody>
          <a:bodyPr/>
          <a:lstStyle/>
          <a:p>
            <a:fld id="{461F5745-C178-4DBE-A3C6-9E9F1BF7849E}" type="slidenum">
              <a:rPr lang="en-GB" smtClean="0"/>
              <a:pPr/>
              <a:t>12</a:t>
            </a:fld>
            <a:endParaRPr lang="en-GB" dirty="0"/>
          </a:p>
        </p:txBody>
      </p:sp>
    </p:spTree>
    <p:extLst>
      <p:ext uri="{BB962C8B-B14F-4D97-AF65-F5344CB8AC3E}">
        <p14:creationId xmlns:p14="http://schemas.microsoft.com/office/powerpoint/2010/main" val="1137657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During the planning process, we reference a more detailed 10-step planning process used for FEMA’s Community Rating System (CRS) participants and the Flood Mitigation Assistance program is integrated.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For this application, the modified 10- step process used for this plan meets the requirements of five major programs: FEMA’s Hazard Mitigation Grant Program, Pre-Disaster Mitigation program, Community Rating System, Flood Mitigation Assistance Program, and new flood control projects authorized by the U.S. Army Corps of Engineers.</a:t>
            </a:r>
          </a:p>
        </p:txBody>
      </p:sp>
      <p:sp>
        <p:nvSpPr>
          <p:cNvPr id="4" name="Slide Number Placeholder 3"/>
          <p:cNvSpPr>
            <a:spLocks noGrp="1"/>
          </p:cNvSpPr>
          <p:nvPr>
            <p:ph type="sldNum" sz="quarter" idx="10"/>
          </p:nvPr>
        </p:nvSpPr>
        <p:spPr/>
        <p:txBody>
          <a:bodyPr/>
          <a:lstStyle/>
          <a:p>
            <a:fld id="{461F5745-C178-4DBE-A3C6-9E9F1BF7849E}" type="slidenum">
              <a:rPr lang="en-GB" smtClean="0"/>
              <a:pPr/>
              <a:t>13</a:t>
            </a:fld>
            <a:endParaRPr lang="en-GB" dirty="0"/>
          </a:p>
        </p:txBody>
      </p:sp>
    </p:spTree>
    <p:extLst>
      <p:ext uri="{BB962C8B-B14F-4D97-AF65-F5344CB8AC3E}">
        <p14:creationId xmlns:p14="http://schemas.microsoft.com/office/powerpoint/2010/main" val="2930509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 updated their steps in their 4-phase planning process in 2013, so this planning process breaks down those steps in a slightly different process than the previous slide on the CRS steps.</a:t>
            </a:r>
          </a:p>
        </p:txBody>
      </p:sp>
      <p:sp>
        <p:nvSpPr>
          <p:cNvPr id="4" name="Slide Number Placeholder 3"/>
          <p:cNvSpPr>
            <a:spLocks noGrp="1"/>
          </p:cNvSpPr>
          <p:nvPr>
            <p:ph type="sldNum" sz="quarter" idx="10"/>
          </p:nvPr>
        </p:nvSpPr>
        <p:spPr/>
        <p:txBody>
          <a:bodyPr/>
          <a:lstStyle/>
          <a:p>
            <a:fld id="{461F5745-C178-4DBE-A3C6-9E9F1BF7849E}" type="slidenum">
              <a:rPr lang="en-GB" smtClean="0"/>
              <a:pPr/>
              <a:t>14</a:t>
            </a:fld>
            <a:endParaRPr lang="en-GB" dirty="0"/>
          </a:p>
        </p:txBody>
      </p:sp>
    </p:spTree>
    <p:extLst>
      <p:ext uri="{BB962C8B-B14F-4D97-AF65-F5344CB8AC3E}">
        <p14:creationId xmlns:p14="http://schemas.microsoft.com/office/powerpoint/2010/main" val="2873567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600" b="1" kern="1200" dirty="0">
                <a:solidFill>
                  <a:schemeClr val="tx1"/>
                </a:solidFill>
                <a:effectLst/>
                <a:latin typeface="+mn-lt"/>
                <a:ea typeface="+mn-ea"/>
                <a:cs typeface="+mn-cs"/>
              </a:rPr>
              <a:t>What is the planning area?</a:t>
            </a:r>
            <a:endParaRPr lang="en-US" sz="1400" b="1" kern="1200" dirty="0">
              <a:solidFill>
                <a:schemeClr val="tx1"/>
              </a:solidFill>
              <a:effectLst/>
              <a:latin typeface="+mn-lt"/>
              <a:ea typeface="+mn-ea"/>
              <a:cs typeface="+mn-cs"/>
            </a:endParaRPr>
          </a:p>
          <a:p>
            <a:pPr marL="342900" indent="-342900">
              <a:buFont typeface="+mj-lt"/>
              <a:buAutoNum type="arabicPeriod"/>
            </a:pPr>
            <a:r>
              <a:rPr lang="en-US" sz="1600" b="1" kern="1200" dirty="0">
                <a:solidFill>
                  <a:schemeClr val="tx1"/>
                </a:solidFill>
                <a:effectLst/>
                <a:latin typeface="+mn-lt"/>
                <a:ea typeface="+mn-ea"/>
                <a:cs typeface="+mn-cs"/>
              </a:rPr>
              <a:t>What are our resources? </a:t>
            </a:r>
            <a:endParaRPr lang="en-US" sz="1400" b="1" kern="1200" dirty="0">
              <a:solidFill>
                <a:schemeClr val="tx1"/>
              </a:solidFill>
              <a:effectLst/>
              <a:latin typeface="+mn-lt"/>
              <a:ea typeface="+mn-ea"/>
              <a:cs typeface="+mn-cs"/>
            </a:endParaRPr>
          </a:p>
          <a:p>
            <a:pPr marL="342900" indent="-342900">
              <a:buFont typeface="+mj-lt"/>
              <a:buAutoNum type="arabicPeriod"/>
            </a:pPr>
            <a:r>
              <a:rPr lang="en-US" sz="1600" b="1" kern="1200" dirty="0">
                <a:solidFill>
                  <a:schemeClr val="tx1"/>
                </a:solidFill>
                <a:effectLst/>
                <a:latin typeface="+mn-lt"/>
                <a:ea typeface="+mn-ea"/>
                <a:cs typeface="+mn-cs"/>
              </a:rPr>
              <a:t>Partnerships, stakeholders, planning team members for HMPC?</a:t>
            </a:r>
            <a:endParaRPr lang="en-US" sz="1400" b="1"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Establish a HMPC or reconvene HMPC if an update.</a:t>
            </a:r>
            <a:endParaRPr lang="en-US" sz="14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Partner with agencies involved in hazard mitigation activities, like the building department, planning department, public works, and with authorities to regulate development.</a:t>
            </a:r>
            <a:endParaRPr lang="en-US" sz="14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Engage your local leaders, promote participation, and then get buy-in</a:t>
            </a:r>
            <a:endParaRPr lang="en-US" sz="14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Summary,</a:t>
            </a:r>
          </a:p>
          <a:p>
            <a:pPr marL="285750" indent="-285750">
              <a:buFont typeface="Arial" panose="020B0604020202020204" pitchFamily="34" charset="0"/>
              <a:buChar char="•"/>
            </a:pPr>
            <a:r>
              <a:rPr lang="en-US" sz="1400" dirty="0"/>
              <a:t>Obtain community commitment to mitigation</a:t>
            </a:r>
          </a:p>
          <a:p>
            <a:pPr marL="285750" indent="-285750">
              <a:buFont typeface="Arial" panose="020B0604020202020204" pitchFamily="34" charset="0"/>
              <a:buChar char="•"/>
            </a:pPr>
            <a:r>
              <a:rPr lang="en-US" sz="1400" dirty="0"/>
              <a:t>Determine and assign staff</a:t>
            </a:r>
          </a:p>
          <a:p>
            <a:pPr marL="285750" indent="-285750">
              <a:buFont typeface="Arial" panose="020B0604020202020204" pitchFamily="34" charset="0"/>
              <a:buChar char="•"/>
            </a:pPr>
            <a:r>
              <a:rPr lang="en-US" sz="1400" dirty="0"/>
              <a:t>Establish your mitigation planning team</a:t>
            </a: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F5745-C178-4DBE-A3C6-9E9F1BF7849E}" type="slidenum">
              <a:rPr lang="en-GB" smtClean="0"/>
              <a:pPr/>
              <a:t>15</a:t>
            </a:fld>
            <a:endParaRPr lang="en-GB" dirty="0"/>
          </a:p>
        </p:txBody>
      </p:sp>
    </p:spTree>
    <p:extLst>
      <p:ext uri="{BB962C8B-B14F-4D97-AF65-F5344CB8AC3E}">
        <p14:creationId xmlns:p14="http://schemas.microsoft.com/office/powerpoint/2010/main" val="28005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16</a:t>
            </a:fld>
            <a:endParaRPr lang="en-GB" dirty="0"/>
          </a:p>
        </p:txBody>
      </p:sp>
    </p:spTree>
    <p:extLst>
      <p:ext uri="{BB962C8B-B14F-4D97-AF65-F5344CB8AC3E}">
        <p14:creationId xmlns:p14="http://schemas.microsoft.com/office/powerpoint/2010/main" val="232472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Advantages:</a:t>
            </a:r>
          </a:p>
          <a:p>
            <a:pPr marL="342900" lvl="0" indent="-342900">
              <a:buFont typeface="Arial" panose="020B0604020202020204" pitchFamily="34" charset="0"/>
              <a:buChar char="•"/>
            </a:pPr>
            <a:r>
              <a:rPr lang="en-US" sz="2200" dirty="0"/>
              <a:t>Solutions fit local needs better</a:t>
            </a:r>
          </a:p>
          <a:p>
            <a:pPr marL="342900" lvl="0" indent="-342900">
              <a:buFont typeface="Arial" panose="020B0604020202020204" pitchFamily="34" charset="0"/>
              <a:buChar char="•"/>
            </a:pPr>
            <a:r>
              <a:rPr lang="en-US" sz="2200" dirty="0"/>
              <a:t>Strengthens local support for plan</a:t>
            </a:r>
          </a:p>
          <a:p>
            <a:pPr marL="342900" lvl="0" indent="-342900">
              <a:buFont typeface="Arial" panose="020B0604020202020204" pitchFamily="34" charset="0"/>
              <a:buChar char="•"/>
            </a:pPr>
            <a:r>
              <a:rPr lang="en-US" altLang="en-US" sz="2200" dirty="0"/>
              <a:t>Special interests are considered; avoids being “Blind-Sided”</a:t>
            </a:r>
          </a:p>
          <a:p>
            <a:pPr marL="342900" lvl="0" indent="-342900">
              <a:buFont typeface="Arial" panose="020B0604020202020204" pitchFamily="34" charset="0"/>
              <a:buChar char="•"/>
            </a:pPr>
            <a:r>
              <a:rPr lang="en-US" altLang="en-US" sz="2200" dirty="0"/>
              <a:t>It is a fair process</a:t>
            </a:r>
          </a:p>
          <a:p>
            <a:pPr marL="342900" lvl="0" indent="-342900">
              <a:buFont typeface="Arial" panose="020B0604020202020204" pitchFamily="34" charset="0"/>
              <a:buChar char="•"/>
            </a:pPr>
            <a:r>
              <a:rPr lang="en-US" altLang="en-US" sz="2200" dirty="0"/>
              <a:t>Generates new ideas</a:t>
            </a:r>
          </a:p>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17</a:t>
            </a:fld>
            <a:endParaRPr lang="en-GB" dirty="0"/>
          </a:p>
        </p:txBody>
      </p:sp>
    </p:spTree>
    <p:extLst>
      <p:ext uri="{BB962C8B-B14F-4D97-AF65-F5344CB8AC3E}">
        <p14:creationId xmlns:p14="http://schemas.microsoft.com/office/powerpoint/2010/main" val="303289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18</a:t>
            </a:fld>
            <a:endParaRPr lang="en-GB" dirty="0"/>
          </a:p>
        </p:txBody>
      </p:sp>
    </p:spTree>
    <p:extLst>
      <p:ext uri="{BB962C8B-B14F-4D97-AF65-F5344CB8AC3E}">
        <p14:creationId xmlns:p14="http://schemas.microsoft.com/office/powerpoint/2010/main" val="1912093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kern="1200" dirty="0">
                <a:solidFill>
                  <a:schemeClr val="tx1"/>
                </a:solidFill>
                <a:effectLst/>
                <a:latin typeface="+mn-lt"/>
                <a:ea typeface="+mn-ea"/>
                <a:cs typeface="+mn-cs"/>
              </a:rPr>
              <a:t>The Risk Assessment identifies the hazards we will profile in the LHMP and determines the potential impacts of hazards to the people, economy, and built and natural environments of the community. This part of the plan asks, </a:t>
            </a:r>
          </a:p>
          <a:p>
            <a:pPr marL="895335" lvl="1" indent="-285750">
              <a:buFont typeface="Arial" panose="020B0604020202020204" pitchFamily="34" charset="0"/>
              <a:buChar char="•"/>
            </a:pPr>
            <a:r>
              <a:rPr lang="en-US" sz="1600" b="1" i="1" kern="1200" dirty="0">
                <a:solidFill>
                  <a:schemeClr val="tx1"/>
                </a:solidFill>
                <a:effectLst/>
                <a:latin typeface="+mn-lt"/>
                <a:ea typeface="+mn-ea"/>
                <a:cs typeface="+mn-cs"/>
              </a:rPr>
              <a:t>What can happen here in Sonoma Valley?</a:t>
            </a:r>
          </a:p>
          <a:p>
            <a:pPr marL="895335" lvl="1" indent="-285750">
              <a:buFont typeface="Arial" panose="020B0604020202020204" pitchFamily="34" charset="0"/>
              <a:buChar char="•"/>
            </a:pPr>
            <a:r>
              <a:rPr lang="en-US" sz="1600" b="1" i="1" kern="1200" dirty="0">
                <a:solidFill>
                  <a:schemeClr val="tx1"/>
                </a:solidFill>
                <a:effectLst/>
                <a:latin typeface="+mn-lt"/>
                <a:ea typeface="+mn-ea"/>
                <a:cs typeface="+mn-cs"/>
              </a:rPr>
              <a:t>What can happen that may affect the District’s critical infrastructure?</a:t>
            </a:r>
          </a:p>
          <a:p>
            <a:pPr marL="285750" indent="-285750">
              <a:buFont typeface="Arial" panose="020B0604020202020204" pitchFamily="34" charset="0"/>
              <a:buChar char="•"/>
            </a:pPr>
            <a:r>
              <a:rPr lang="en-US" sz="1600" kern="1200" dirty="0">
                <a:solidFill>
                  <a:schemeClr val="tx1"/>
                </a:solidFill>
                <a:effectLst/>
                <a:latin typeface="+mn-lt"/>
                <a:ea typeface="+mn-ea"/>
                <a:cs typeface="+mn-cs"/>
              </a:rPr>
              <a:t>The Risk Assessment informs the “Mitigation Strategy” and establishes emergency preparedness and response priorities for land use planning.</a:t>
            </a:r>
          </a:p>
          <a:p>
            <a:pPr marL="285750" indent="-285750">
              <a:buFont typeface="Arial" panose="020B0604020202020204" pitchFamily="34" charset="0"/>
              <a:buChar char="•"/>
            </a:pPr>
            <a:r>
              <a:rPr lang="en-US" sz="1600" kern="1200" dirty="0">
                <a:solidFill>
                  <a:schemeClr val="tx1"/>
                </a:solidFill>
                <a:effectLst/>
                <a:latin typeface="+mn-lt"/>
                <a:ea typeface="+mn-ea"/>
                <a:cs typeface="+mn-cs"/>
              </a:rPr>
              <a:t>Risks are the potential for damage, loss, or other impacts created by the </a:t>
            </a:r>
            <a:r>
              <a:rPr lang="en-US" sz="1600" u="sng" kern="1200" dirty="0">
                <a:solidFill>
                  <a:schemeClr val="tx1"/>
                </a:solidFill>
                <a:effectLst/>
                <a:latin typeface="+mn-lt"/>
                <a:ea typeface="+mn-ea"/>
                <a:cs typeface="+mn-cs"/>
              </a:rPr>
              <a:t>interaction</a:t>
            </a:r>
            <a:r>
              <a:rPr lang="en-US" sz="1600" kern="1200" dirty="0">
                <a:solidFill>
                  <a:schemeClr val="tx1"/>
                </a:solidFill>
                <a:effectLst/>
                <a:latin typeface="+mn-lt"/>
                <a:ea typeface="+mn-ea"/>
                <a:cs typeface="+mn-cs"/>
              </a:rPr>
              <a:t> of natural hazards and community assets. This part of the plan summarizes the impacts created by the</a:t>
            </a:r>
            <a:r>
              <a:rPr lang="en-US" sz="1600" b="1" u="sng" kern="1200" dirty="0">
                <a:solidFill>
                  <a:schemeClr val="tx1"/>
                </a:solidFill>
                <a:effectLst/>
                <a:latin typeface="+mn-lt"/>
                <a:ea typeface="+mn-ea"/>
                <a:cs typeface="+mn-cs"/>
              </a:rPr>
              <a:t> interaction </a:t>
            </a:r>
            <a:r>
              <a:rPr lang="en-US" sz="1600" kern="1200" dirty="0">
                <a:solidFill>
                  <a:schemeClr val="tx1"/>
                </a:solidFill>
                <a:effectLst/>
                <a:latin typeface="+mn-lt"/>
                <a:ea typeface="+mn-ea"/>
                <a:cs typeface="+mn-cs"/>
              </a:rPr>
              <a:t>of the natural hazards and District’s key assets</a:t>
            </a:r>
          </a:p>
          <a:p>
            <a:pPr marL="285750" indent="-285750">
              <a:buFont typeface="Arial" panose="020B0604020202020204" pitchFamily="34" charset="0"/>
              <a:buChar char="•"/>
            </a:pPr>
            <a:r>
              <a:rPr lang="en-US" sz="1600" kern="1200" dirty="0">
                <a:solidFill>
                  <a:schemeClr val="tx1"/>
                </a:solidFill>
                <a:effectLst/>
                <a:latin typeface="+mn-lt"/>
                <a:ea typeface="+mn-ea"/>
                <a:cs typeface="+mn-cs"/>
              </a:rPr>
              <a:t>-Natural Hazards Circle (location, extent, magnitude, occurrences)</a:t>
            </a:r>
          </a:p>
          <a:p>
            <a:pPr marL="285750" indent="-285750">
              <a:buFont typeface="Arial" panose="020B0604020202020204" pitchFamily="34" charset="0"/>
              <a:buChar char="•"/>
            </a:pPr>
            <a:r>
              <a:rPr lang="en-US" sz="1600" kern="1200" dirty="0">
                <a:solidFill>
                  <a:schemeClr val="tx1"/>
                </a:solidFill>
                <a:effectLst/>
                <a:latin typeface="+mn-lt"/>
                <a:ea typeface="+mn-ea"/>
                <a:cs typeface="+mn-cs"/>
              </a:rPr>
              <a:t>-Community Assets Circle (population, built environment) </a:t>
            </a:r>
          </a:p>
          <a:p>
            <a:pPr marL="285750" indent="-285750">
              <a:buFont typeface="Arial" panose="020B0604020202020204" pitchFamily="34" charset="0"/>
              <a:buChar char="•"/>
            </a:pPr>
            <a:r>
              <a:rPr lang="en-US" sz="1600" kern="1200" dirty="0">
                <a:solidFill>
                  <a:schemeClr val="tx1"/>
                </a:solidFill>
                <a:effectLst/>
                <a:latin typeface="+mn-lt"/>
                <a:ea typeface="+mn-ea"/>
                <a:cs typeface="+mn-cs"/>
              </a:rPr>
              <a:t>-- </a:t>
            </a:r>
            <a:r>
              <a:rPr lang="en-US" sz="1600" b="1" i="1" kern="1200" dirty="0">
                <a:solidFill>
                  <a:schemeClr val="tx1"/>
                </a:solidFill>
                <a:effectLst/>
                <a:latin typeface="+mn-lt"/>
                <a:ea typeface="+mn-ea"/>
                <a:cs typeface="+mn-cs"/>
              </a:rPr>
              <a:t>overlap is the risk, so the smaller the overlap, the lower the risk. </a:t>
            </a:r>
          </a:p>
        </p:txBody>
      </p:sp>
      <p:sp>
        <p:nvSpPr>
          <p:cNvPr id="4" name="Slide Number Placeholder 3"/>
          <p:cNvSpPr>
            <a:spLocks noGrp="1"/>
          </p:cNvSpPr>
          <p:nvPr>
            <p:ph type="sldNum" sz="quarter" idx="10"/>
          </p:nvPr>
        </p:nvSpPr>
        <p:spPr/>
        <p:txBody>
          <a:bodyPr/>
          <a:lstStyle/>
          <a:p>
            <a:fld id="{461F5745-C178-4DBE-A3C6-9E9F1BF7849E}" type="slidenum">
              <a:rPr lang="en-GB" smtClean="0"/>
              <a:pPr/>
              <a:t>19</a:t>
            </a:fld>
            <a:endParaRPr lang="en-GB" dirty="0"/>
          </a:p>
        </p:txBody>
      </p:sp>
    </p:spTree>
    <p:extLst>
      <p:ext uri="{BB962C8B-B14F-4D97-AF65-F5344CB8AC3E}">
        <p14:creationId xmlns:p14="http://schemas.microsoft.com/office/powerpoint/2010/main" val="232208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will talk about today.</a:t>
            </a:r>
          </a:p>
        </p:txBody>
      </p:sp>
      <p:sp>
        <p:nvSpPr>
          <p:cNvPr id="4" name="Slide Number Placeholder 3"/>
          <p:cNvSpPr>
            <a:spLocks noGrp="1"/>
          </p:cNvSpPr>
          <p:nvPr>
            <p:ph type="sldNum" sz="quarter" idx="10"/>
          </p:nvPr>
        </p:nvSpPr>
        <p:spPr/>
        <p:txBody>
          <a:bodyPr/>
          <a:lstStyle/>
          <a:p>
            <a:fld id="{461F5745-C178-4DBE-A3C6-9E9F1BF7849E}" type="slidenum">
              <a:rPr lang="en-GB" smtClean="0"/>
              <a:pPr/>
              <a:t>2</a:t>
            </a:fld>
            <a:endParaRPr lang="en-GB" dirty="0"/>
          </a:p>
        </p:txBody>
      </p:sp>
    </p:spTree>
    <p:extLst>
      <p:ext uri="{BB962C8B-B14F-4D97-AF65-F5344CB8AC3E}">
        <p14:creationId xmlns:p14="http://schemas.microsoft.com/office/powerpoint/2010/main" val="916910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we pull all this information together?</a:t>
            </a:r>
          </a:p>
          <a:p>
            <a:pPr marL="285750" indent="-285750">
              <a:buFont typeface="Arial" panose="020B0604020202020204" pitchFamily="34" charset="0"/>
              <a:buChar char="•"/>
            </a:pPr>
            <a:r>
              <a:rPr lang="en-US" b="0" dirty="0"/>
              <a:t>The top priority hazards you identified at the beginning of this Webinar are key! They provide our team with a starting point for understanding what hazards to evaluate in the plan, in addition to the obvious major hazards, such as earthquakes, flooding, and wildfires.</a:t>
            </a:r>
          </a:p>
          <a:p>
            <a:pPr marL="285750" indent="-285750">
              <a:buFont typeface="Arial" panose="020B0604020202020204" pitchFamily="34" charset="0"/>
              <a:buChar char="•"/>
            </a:pPr>
            <a:r>
              <a:rPr lang="en-US" b="0" dirty="0"/>
              <a:t>We use the best publicly available information and data sources to inform the Risk Assessment, and also any key District or Sonoma Valley specific studies.</a:t>
            </a:r>
          </a:p>
        </p:txBody>
      </p:sp>
      <p:sp>
        <p:nvSpPr>
          <p:cNvPr id="4" name="Slide Number Placeholder 3"/>
          <p:cNvSpPr>
            <a:spLocks noGrp="1"/>
          </p:cNvSpPr>
          <p:nvPr>
            <p:ph type="sldNum" sz="quarter" idx="10"/>
          </p:nvPr>
        </p:nvSpPr>
        <p:spPr/>
        <p:txBody>
          <a:bodyPr/>
          <a:lstStyle/>
          <a:p>
            <a:fld id="{461F5745-C178-4DBE-A3C6-9E9F1BF7849E}" type="slidenum">
              <a:rPr lang="en-GB" smtClean="0"/>
              <a:pPr/>
              <a:t>20</a:t>
            </a:fld>
            <a:endParaRPr lang="en-GB" dirty="0"/>
          </a:p>
        </p:txBody>
      </p:sp>
    </p:spTree>
    <p:extLst>
      <p:ext uri="{BB962C8B-B14F-4D97-AF65-F5344CB8AC3E}">
        <p14:creationId xmlns:p14="http://schemas.microsoft.com/office/powerpoint/2010/main" val="3567153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The Risk Assessment is organized into the following 6 subsections:</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tx1"/>
                </a:solidFill>
                <a:effectLst/>
                <a:latin typeface="+mn-lt"/>
                <a:ea typeface="+mn-ea"/>
                <a:cs typeface="+mn-cs"/>
              </a:rPr>
              <a:t>hazard description </a:t>
            </a:r>
            <a:r>
              <a:rPr lang="en-US" sz="1600" kern="1200" dirty="0">
                <a:solidFill>
                  <a:schemeClr val="tx1"/>
                </a:solidFill>
                <a:effectLst/>
                <a:latin typeface="+mn-lt"/>
                <a:ea typeface="+mn-ea"/>
                <a:cs typeface="+mn-cs"/>
              </a:rPr>
              <a:t>– which defines the hazard and why it is a problem;</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tx1"/>
                </a:solidFill>
                <a:effectLst/>
                <a:latin typeface="+mn-lt"/>
                <a:ea typeface="+mn-ea"/>
                <a:cs typeface="+mn-cs"/>
              </a:rPr>
              <a:t>location</a:t>
            </a:r>
            <a:r>
              <a:rPr lang="en-US" sz="1600" kern="1200" dirty="0">
                <a:solidFill>
                  <a:schemeClr val="tx1"/>
                </a:solidFill>
                <a:effectLst/>
                <a:latin typeface="+mn-lt"/>
                <a:ea typeface="+mn-ea"/>
                <a:cs typeface="+mn-cs"/>
              </a:rPr>
              <a:t> - how much the hazard covers the planning area or service area</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tx1"/>
                </a:solidFill>
                <a:effectLst/>
                <a:latin typeface="+mn-lt"/>
                <a:ea typeface="+mn-ea"/>
                <a:cs typeface="+mn-cs"/>
              </a:rPr>
              <a:t>past occurrences </a:t>
            </a:r>
            <a:r>
              <a:rPr lang="en-US" sz="1600" kern="1200" dirty="0">
                <a:solidFill>
                  <a:schemeClr val="tx1"/>
                </a:solidFill>
                <a:effectLst/>
                <a:latin typeface="+mn-lt"/>
                <a:ea typeface="+mn-ea"/>
                <a:cs typeface="+mn-cs"/>
              </a:rPr>
              <a:t>– your historical list of events;</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tx1"/>
                </a:solidFill>
                <a:effectLst/>
                <a:latin typeface="+mn-lt"/>
                <a:ea typeface="+mn-ea"/>
                <a:cs typeface="+mn-cs"/>
              </a:rPr>
              <a:t>extent</a:t>
            </a:r>
            <a:r>
              <a:rPr lang="en-US" sz="1600" kern="1200" dirty="0">
                <a:solidFill>
                  <a:schemeClr val="tx1"/>
                </a:solidFill>
                <a:effectLst/>
                <a:latin typeface="+mn-lt"/>
                <a:ea typeface="+mn-ea"/>
                <a:cs typeface="+mn-cs"/>
              </a:rPr>
              <a:t> gets into the severity of the hazard (in other words – how much damage can/does it cause);</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tx1"/>
                </a:solidFill>
                <a:effectLst/>
                <a:latin typeface="+mn-lt"/>
                <a:ea typeface="+mn-ea"/>
                <a:cs typeface="+mn-cs"/>
              </a:rPr>
              <a:t>probability of occurrences </a:t>
            </a:r>
            <a:r>
              <a:rPr lang="en-US" sz="1600" kern="1200" dirty="0">
                <a:solidFill>
                  <a:schemeClr val="tx1"/>
                </a:solidFill>
                <a:effectLst/>
                <a:latin typeface="+mn-lt"/>
                <a:ea typeface="+mn-ea"/>
                <a:cs typeface="+mn-cs"/>
              </a:rPr>
              <a:t>-  addresses the change of occurrence in the next year; and</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tx1"/>
                </a:solidFill>
                <a:effectLst/>
                <a:latin typeface="+mn-lt"/>
                <a:ea typeface="+mn-ea"/>
                <a:cs typeface="+mn-cs"/>
              </a:rPr>
              <a:t>significance</a:t>
            </a:r>
            <a:r>
              <a:rPr lang="en-US" sz="1600" kern="1200" dirty="0">
                <a:solidFill>
                  <a:schemeClr val="tx1"/>
                </a:solidFill>
                <a:effectLst/>
                <a:latin typeface="+mn-lt"/>
                <a:ea typeface="+mn-ea"/>
                <a:cs typeface="+mn-cs"/>
              </a:rPr>
              <a:t> is a qualitative summary that takes into account the previous five subsection discussions. In other words, a hazard that is located across more than 50% of the District’s service area and likely to damage more than 50% of the property here and has a high probability of occurring in the next year would have a </a:t>
            </a:r>
            <a:r>
              <a:rPr lang="en-US" sz="1600" b="1" kern="1200" dirty="0">
                <a:solidFill>
                  <a:schemeClr val="tx1"/>
                </a:solidFill>
                <a:effectLst/>
                <a:latin typeface="+mn-lt"/>
                <a:ea typeface="+mn-ea"/>
                <a:cs typeface="+mn-cs"/>
              </a:rPr>
              <a:t>High </a:t>
            </a:r>
            <a:r>
              <a:rPr lang="en-US" sz="1600" kern="1200" dirty="0">
                <a:solidFill>
                  <a:schemeClr val="tx1"/>
                </a:solidFill>
                <a:effectLst/>
                <a:latin typeface="+mn-lt"/>
                <a:ea typeface="+mn-ea"/>
                <a:cs typeface="+mn-cs"/>
              </a:rPr>
              <a:t>significance level.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F5745-C178-4DBE-A3C6-9E9F1BF7849E}" type="slidenum">
              <a:rPr lang="en-GB" smtClean="0"/>
              <a:pPr/>
              <a:t>21</a:t>
            </a:fld>
            <a:endParaRPr lang="en-GB" dirty="0"/>
          </a:p>
        </p:txBody>
      </p:sp>
      <p:sp>
        <p:nvSpPr>
          <p:cNvPr id="5" name="Date Placeholder 4">
            <a:extLst>
              <a:ext uri="{FF2B5EF4-FFF2-40B4-BE49-F238E27FC236}">
                <a16:creationId xmlns:a16="http://schemas.microsoft.com/office/drawing/2014/main" id="{26CCAFAF-8CE8-4AAB-8323-6D7A700892CC}"/>
              </a:ext>
            </a:extLst>
          </p:cNvPr>
          <p:cNvSpPr>
            <a:spLocks noGrp="1"/>
          </p:cNvSpPr>
          <p:nvPr>
            <p:ph type="dt" idx="1"/>
          </p:nvPr>
        </p:nvSpPr>
        <p:spPr/>
        <p:txBody>
          <a:bodyPr/>
          <a:lstStyle/>
          <a:p>
            <a:r>
              <a:rPr lang="en-US" dirty="0"/>
              <a:t>Valley of the Moon Water District LHMP</a:t>
            </a:r>
            <a:endParaRPr lang="en-GB" dirty="0"/>
          </a:p>
        </p:txBody>
      </p:sp>
    </p:spTree>
    <p:extLst>
      <p:ext uri="{BB962C8B-B14F-4D97-AF65-F5344CB8AC3E}">
        <p14:creationId xmlns:p14="http://schemas.microsoft.com/office/powerpoint/2010/main" val="869737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kern="1200" dirty="0">
                <a:solidFill>
                  <a:schemeClr val="tx1"/>
                </a:solidFill>
                <a:effectLst/>
                <a:latin typeface="+mn-lt"/>
                <a:ea typeface="+mn-ea"/>
                <a:cs typeface="+mn-cs"/>
              </a:rPr>
              <a:t>Climate change is an increasingly important factor affecting the disaster management cycle!</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In the LHMP we address climate change under each hazard profile as a factor that can intensify impacts (low, medium, high)</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California is already experiencing these impacts through prolonged drought, increased coastal flooding, sea level rise, tree mortality, and severe wildfires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In summary, climate change is affecting the frequency and severity of hazards.</a:t>
            </a:r>
          </a:p>
          <a:p>
            <a:pPr lvl="0"/>
            <a:endParaRPr lang="en-US" b="1" dirty="0"/>
          </a:p>
          <a:p>
            <a:pPr lvl="0"/>
            <a:r>
              <a:rPr lang="en-US" b="1" dirty="0"/>
              <a:t>How the frequency and severity of hazards is changing due to climate change?</a:t>
            </a:r>
          </a:p>
          <a:p>
            <a:pPr marL="285750" lvl="0" indent="-285750">
              <a:buFont typeface="Arial" panose="020B0604020202020204" pitchFamily="34" charset="0"/>
              <a:buChar char="•"/>
            </a:pPr>
            <a:r>
              <a:rPr lang="en-US" dirty="0"/>
              <a:t>1,800 more wildfires in 2015 than average (from SHMP)</a:t>
            </a:r>
          </a:p>
          <a:p>
            <a:pPr marL="285750" lvl="0" indent="-285750">
              <a:buFont typeface="Arial" panose="020B0604020202020204" pitchFamily="34" charset="0"/>
              <a:buChar char="•"/>
            </a:pPr>
            <a:r>
              <a:rPr lang="en-US" dirty="0"/>
              <a:t>Wildfires are now less predictable and more catastrophic</a:t>
            </a:r>
          </a:p>
          <a:p>
            <a:pPr marL="285750" lvl="0" indent="-285750">
              <a:buFont typeface="Arial" panose="020B0604020202020204" pitchFamily="34" charset="0"/>
              <a:buChar char="•"/>
            </a:pPr>
            <a:r>
              <a:rPr lang="en-US" dirty="0"/>
              <a:t>Occur outside of typical fire season</a:t>
            </a:r>
          </a:p>
          <a:p>
            <a:pPr marL="285750" lvl="0" indent="-285750">
              <a:buFont typeface="Arial" panose="020B0604020202020204" pitchFamily="34" charset="0"/>
              <a:buChar char="•"/>
            </a:pPr>
            <a:r>
              <a:rPr lang="en-US" dirty="0"/>
              <a:t>Larger conflagration sizes, more damaging </a:t>
            </a:r>
          </a:p>
          <a:p>
            <a:pPr marL="285750" lvl="0" indent="-285750">
              <a:buFont typeface="Arial" panose="020B0604020202020204" pitchFamily="34" charset="0"/>
              <a:buChar char="•"/>
            </a:pPr>
            <a:r>
              <a:rPr lang="en-US" dirty="0"/>
              <a:t>The most devasting effects of these wildfires happened here in Sonoma County and have impacted the District’s infrastructure. </a:t>
            </a:r>
          </a:p>
        </p:txBody>
      </p:sp>
      <p:sp>
        <p:nvSpPr>
          <p:cNvPr id="4" name="Slide Number Placeholder 3"/>
          <p:cNvSpPr>
            <a:spLocks noGrp="1"/>
          </p:cNvSpPr>
          <p:nvPr>
            <p:ph type="sldNum" sz="quarter" idx="10"/>
          </p:nvPr>
        </p:nvSpPr>
        <p:spPr/>
        <p:txBody>
          <a:bodyPr/>
          <a:lstStyle/>
          <a:p>
            <a:fld id="{461F5745-C178-4DBE-A3C6-9E9F1BF7849E}" type="slidenum">
              <a:rPr lang="en-GB" smtClean="0"/>
              <a:pPr/>
              <a:t>22</a:t>
            </a:fld>
            <a:endParaRPr lang="en-GB" dirty="0"/>
          </a:p>
        </p:txBody>
      </p:sp>
    </p:spTree>
    <p:extLst>
      <p:ext uri="{BB962C8B-B14F-4D97-AF65-F5344CB8AC3E}">
        <p14:creationId xmlns:p14="http://schemas.microsoft.com/office/powerpoint/2010/main" val="2521586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kern="1200" dirty="0">
                <a:solidFill>
                  <a:schemeClr val="tx1"/>
                </a:solidFill>
                <a:effectLst/>
                <a:latin typeface="+mn-lt"/>
                <a:ea typeface="+mn-ea"/>
                <a:cs typeface="+mn-cs"/>
              </a:rPr>
              <a:t>Vulnerability Assessment</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After we profile the hazards, our team models what will be affected. </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This assessment is based on a critical asset inventory and the District’s mitigation capabilities assessment. </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Remember - the natural hazards circle includes the location, extent, magnitude and occurrence information; the community assets circle includes the population, built environment, and natural environment. This assessment gets into the community assets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Reminder from the earlier slide – the overlap area is the “risk.” and we want the overlap to be small, so we can lower the District’s risk.</a:t>
            </a:r>
          </a:p>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23</a:t>
            </a:fld>
            <a:endParaRPr lang="en-GB" dirty="0"/>
          </a:p>
        </p:txBody>
      </p:sp>
    </p:spTree>
    <p:extLst>
      <p:ext uri="{BB962C8B-B14F-4D97-AF65-F5344CB8AC3E}">
        <p14:creationId xmlns:p14="http://schemas.microsoft.com/office/powerpoint/2010/main" val="2729101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by understanding the District’s mitigation capabilities.</a:t>
            </a:r>
          </a:p>
          <a:p>
            <a:r>
              <a:rPr lang="en-US" dirty="0"/>
              <a:t>We then pool our resources and the collaboration of the HMPC to create a plan that is: </a:t>
            </a:r>
          </a:p>
          <a:p>
            <a:pPr marL="285750" indent="-285750">
              <a:buFont typeface="Arial" panose="020B0604020202020204" pitchFamily="34" charset="0"/>
              <a:buChar char="•"/>
            </a:pPr>
            <a:r>
              <a:rPr lang="en-US" dirty="0"/>
              <a:t>Consistent</a:t>
            </a:r>
          </a:p>
          <a:p>
            <a:pPr marL="285750" indent="-285750">
              <a:buFont typeface="Arial" panose="020B0604020202020204" pitchFamily="34" charset="0"/>
              <a:buChar char="•"/>
            </a:pPr>
            <a:r>
              <a:rPr lang="en-US" dirty="0"/>
              <a:t>Complementary (of County plan)</a:t>
            </a:r>
          </a:p>
          <a:p>
            <a:pPr marL="285750" indent="-285750">
              <a:buFont typeface="Arial" panose="020B0604020202020204" pitchFamily="34" charset="0"/>
              <a:buChar char="•"/>
            </a:pPr>
            <a:r>
              <a:rPr lang="en-US" dirty="0"/>
              <a:t>Streamlined</a:t>
            </a:r>
          </a:p>
          <a:p>
            <a:pPr marL="285750" indent="-285750">
              <a:buFont typeface="Arial" panose="020B0604020202020204" pitchFamily="34" charset="0"/>
              <a:buChar char="•"/>
            </a:pPr>
            <a:r>
              <a:rPr lang="en-US" dirty="0"/>
              <a:t>Acheivable</a:t>
            </a:r>
          </a:p>
        </p:txBody>
      </p:sp>
      <p:sp>
        <p:nvSpPr>
          <p:cNvPr id="4" name="Slide Number Placeholder 3"/>
          <p:cNvSpPr>
            <a:spLocks noGrp="1"/>
          </p:cNvSpPr>
          <p:nvPr>
            <p:ph type="sldNum" sz="quarter" idx="10"/>
          </p:nvPr>
        </p:nvSpPr>
        <p:spPr/>
        <p:txBody>
          <a:bodyPr/>
          <a:lstStyle/>
          <a:p>
            <a:fld id="{461F5745-C178-4DBE-A3C6-9E9F1BF7849E}" type="slidenum">
              <a:rPr lang="en-GB" smtClean="0"/>
              <a:pPr/>
              <a:t>24</a:t>
            </a:fld>
            <a:endParaRPr lang="en-GB" dirty="0"/>
          </a:p>
        </p:txBody>
      </p:sp>
    </p:spTree>
    <p:extLst>
      <p:ext uri="{BB962C8B-B14F-4D97-AF65-F5344CB8AC3E}">
        <p14:creationId xmlns:p14="http://schemas.microsoft.com/office/powerpoint/2010/main" val="480090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1"/>
                </a:solidFill>
                <a:effectLst/>
                <a:latin typeface="+mn-lt"/>
                <a:ea typeface="+mn-ea"/>
                <a:cs typeface="+mn-cs"/>
              </a:rPr>
              <a:t>The mitigation strategy is the</a:t>
            </a:r>
            <a:r>
              <a:rPr lang="en-US" sz="1600" b="1" i="1" kern="1200" dirty="0">
                <a:solidFill>
                  <a:schemeClr val="tx1"/>
                </a:solidFill>
                <a:effectLst/>
                <a:latin typeface="+mn-lt"/>
                <a:ea typeface="+mn-ea"/>
                <a:cs typeface="+mn-cs"/>
              </a:rPr>
              <a:t> “action oriented” </a:t>
            </a:r>
            <a:r>
              <a:rPr lang="en-US" sz="1600" kern="1200" dirty="0">
                <a:solidFill>
                  <a:schemeClr val="tx1"/>
                </a:solidFill>
                <a:effectLst/>
                <a:latin typeface="+mn-lt"/>
                <a:ea typeface="+mn-ea"/>
                <a:cs typeface="+mn-cs"/>
              </a:rPr>
              <a:t>part of the plan. It lays out the goals, objectives, and specific actions the District will take to reduce risks. </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The </a:t>
            </a:r>
            <a:r>
              <a:rPr lang="en-US" sz="1600" u="sng" kern="1200" dirty="0">
                <a:solidFill>
                  <a:schemeClr val="tx1"/>
                </a:solidFill>
                <a:effectLst/>
                <a:latin typeface="+mn-lt"/>
                <a:ea typeface="+mn-ea"/>
                <a:cs typeface="+mn-cs"/>
              </a:rPr>
              <a:t>goals</a:t>
            </a:r>
            <a:r>
              <a:rPr lang="en-US" sz="1600" kern="1200" dirty="0">
                <a:solidFill>
                  <a:schemeClr val="tx1"/>
                </a:solidFill>
                <a:effectLst/>
                <a:latin typeface="+mn-lt"/>
                <a:ea typeface="+mn-ea"/>
                <a:cs typeface="+mn-cs"/>
              </a:rPr>
              <a:t> are general guidelines that explain what the community wants to achieve with the plan.</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The </a:t>
            </a:r>
            <a:r>
              <a:rPr lang="en-US" sz="1600" u="sng" kern="1200" dirty="0">
                <a:solidFill>
                  <a:schemeClr val="tx1"/>
                </a:solidFill>
                <a:effectLst/>
                <a:latin typeface="+mn-lt"/>
                <a:ea typeface="+mn-ea"/>
                <a:cs typeface="+mn-cs"/>
              </a:rPr>
              <a:t>mitigation actions </a:t>
            </a:r>
            <a:r>
              <a:rPr lang="en-US" sz="1600" kern="1200" dirty="0">
                <a:solidFill>
                  <a:schemeClr val="tx1"/>
                </a:solidFill>
                <a:effectLst/>
                <a:latin typeface="+mn-lt"/>
                <a:ea typeface="+mn-ea"/>
                <a:cs typeface="+mn-cs"/>
              </a:rPr>
              <a:t>are specific projects that help achieve the goals. </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The </a:t>
            </a:r>
            <a:r>
              <a:rPr lang="en-US" sz="1600" u="sng" kern="1200" dirty="0">
                <a:solidFill>
                  <a:schemeClr val="tx1"/>
                </a:solidFill>
                <a:effectLst/>
                <a:latin typeface="+mn-lt"/>
                <a:ea typeface="+mn-ea"/>
                <a:cs typeface="+mn-cs"/>
              </a:rPr>
              <a:t>plan</a:t>
            </a:r>
            <a:r>
              <a:rPr lang="en-US" sz="1600" kern="1200" dirty="0">
                <a:solidFill>
                  <a:schemeClr val="tx1"/>
                </a:solidFill>
                <a:effectLst/>
                <a:latin typeface="+mn-lt"/>
                <a:ea typeface="+mn-ea"/>
                <a:cs typeface="+mn-cs"/>
              </a:rPr>
              <a:t> describes how the mitigation actions will be implemented, how actions will be prioritized; this includes the roles and responsibilities, funding, and timing information This “plan” also describes how the action will be incorporated into the existing planning mechanisms. </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An example goal would be the minimize development in a hazard prone area, the objective would be to reduce the # of water infrastructure structures, like a water tank or pump station in the floodplain, and the action would be to amend the zoning ordinance (if we were in a City planning area) to permit only open spaces in the floodplain.</a:t>
            </a:r>
          </a:p>
          <a:p>
            <a:endParaRPr lang="en-US" sz="1600" u="sng" kern="1200" dirty="0">
              <a:solidFill>
                <a:schemeClr val="tx1"/>
              </a:solidFill>
              <a:effectLst/>
              <a:latin typeface="+mn-lt"/>
              <a:ea typeface="+mn-ea"/>
              <a:cs typeface="+mn-cs"/>
            </a:endParaRPr>
          </a:p>
          <a:p>
            <a:r>
              <a:rPr lang="en-US" sz="1600" u="sng" kern="1200" dirty="0">
                <a:solidFill>
                  <a:schemeClr val="tx1"/>
                </a:solidFill>
                <a:effectLst/>
                <a:latin typeface="+mn-lt"/>
                <a:ea typeface="+mn-ea"/>
                <a:cs typeface="+mn-cs"/>
              </a:rPr>
              <a:t>Example:</a:t>
            </a:r>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Goal: Minimize new development in hazard prone areas.</a:t>
            </a:r>
          </a:p>
          <a:p>
            <a:r>
              <a:rPr lang="en-US" sz="1600" kern="1200" dirty="0">
                <a:solidFill>
                  <a:schemeClr val="tx1"/>
                </a:solidFill>
                <a:effectLst/>
                <a:latin typeface="+mn-lt"/>
                <a:ea typeface="+mn-ea"/>
                <a:cs typeface="+mn-cs"/>
              </a:rPr>
              <a:t>	Objective: Reduce the number of vulnerable structures in flood prone areas. </a:t>
            </a:r>
          </a:p>
          <a:p>
            <a:r>
              <a:rPr lang="en-US" sz="1600" kern="1200" dirty="0">
                <a:solidFill>
                  <a:schemeClr val="tx1"/>
                </a:solidFill>
                <a:effectLst/>
                <a:latin typeface="+mn-lt"/>
                <a:ea typeface="+mn-ea"/>
                <a:cs typeface="+mn-cs"/>
              </a:rPr>
              <a:t>Action: Amend zoning ordinance to permit only open space uses within floodplains</a:t>
            </a:r>
          </a:p>
        </p:txBody>
      </p:sp>
      <p:sp>
        <p:nvSpPr>
          <p:cNvPr id="4" name="Slide Number Placeholder 3"/>
          <p:cNvSpPr>
            <a:spLocks noGrp="1"/>
          </p:cNvSpPr>
          <p:nvPr>
            <p:ph type="sldNum" sz="quarter" idx="10"/>
          </p:nvPr>
        </p:nvSpPr>
        <p:spPr/>
        <p:txBody>
          <a:bodyPr/>
          <a:lstStyle/>
          <a:p>
            <a:fld id="{461F5745-C178-4DBE-A3C6-9E9F1BF7849E}" type="slidenum">
              <a:rPr lang="en-GB" smtClean="0"/>
              <a:pPr/>
              <a:t>25</a:t>
            </a:fld>
            <a:endParaRPr lang="en-GB" dirty="0"/>
          </a:p>
        </p:txBody>
      </p:sp>
    </p:spTree>
    <p:extLst>
      <p:ext uri="{BB962C8B-B14F-4D97-AF65-F5344CB8AC3E}">
        <p14:creationId xmlns:p14="http://schemas.microsoft.com/office/powerpoint/2010/main" val="2072853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For the District’s LHMP, we are going to review various references and sources to develop the District’s mitigation strategy, the strategy is also focused on FEMA’s 6 mitigation project types: prevention, property reduction, natural resource protection, structural projects, public information, and emergency services.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Our HMPC will also review the latest guidance from Cal OES and the Office of Planning and Research, the Adaptation Planning Guide. This guide is currently being updated and the final guide should be adopted this year. </a:t>
            </a:r>
          </a:p>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26</a:t>
            </a:fld>
            <a:endParaRPr lang="en-GB" dirty="0"/>
          </a:p>
        </p:txBody>
      </p:sp>
    </p:spTree>
    <p:extLst>
      <p:ext uri="{BB962C8B-B14F-4D97-AF65-F5344CB8AC3E}">
        <p14:creationId xmlns:p14="http://schemas.microsoft.com/office/powerpoint/2010/main" val="1840064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There are several other key information guides for developing mitigation actions from FEMA, the National Flood Insurance Program, Cal OES, and OPR.</a:t>
            </a:r>
          </a:p>
        </p:txBody>
      </p:sp>
      <p:sp>
        <p:nvSpPr>
          <p:cNvPr id="4" name="Slide Number Placeholder 3"/>
          <p:cNvSpPr>
            <a:spLocks noGrp="1"/>
          </p:cNvSpPr>
          <p:nvPr>
            <p:ph type="sldNum" sz="quarter" idx="10"/>
          </p:nvPr>
        </p:nvSpPr>
        <p:spPr/>
        <p:txBody>
          <a:bodyPr/>
          <a:lstStyle/>
          <a:p>
            <a:fld id="{461F5745-C178-4DBE-A3C6-9E9F1BF7849E}" type="slidenum">
              <a:rPr lang="en-GB" smtClean="0"/>
              <a:pPr/>
              <a:t>27</a:t>
            </a:fld>
            <a:endParaRPr lang="en-GB" dirty="0"/>
          </a:p>
        </p:txBody>
      </p:sp>
    </p:spTree>
    <p:extLst>
      <p:ext uri="{BB962C8B-B14F-4D97-AF65-F5344CB8AC3E}">
        <p14:creationId xmlns:p14="http://schemas.microsoft.com/office/powerpoint/2010/main" val="1977951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28</a:t>
            </a:fld>
            <a:endParaRPr lang="en-GB" dirty="0"/>
          </a:p>
        </p:txBody>
      </p:sp>
    </p:spTree>
    <p:extLst>
      <p:ext uri="{BB962C8B-B14F-4D97-AF65-F5344CB8AC3E}">
        <p14:creationId xmlns:p14="http://schemas.microsoft.com/office/powerpoint/2010/main" val="664318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29</a:t>
            </a:fld>
            <a:endParaRPr lang="en-GB" dirty="0"/>
          </a:p>
        </p:txBody>
      </p:sp>
    </p:spTree>
    <p:extLst>
      <p:ext uri="{BB962C8B-B14F-4D97-AF65-F5344CB8AC3E}">
        <p14:creationId xmlns:p14="http://schemas.microsoft.com/office/powerpoint/2010/main" val="302635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F5745-C178-4DBE-A3C6-9E9F1BF7849E}" type="slidenum">
              <a:rPr lang="en-GB" smtClean="0"/>
              <a:pPr/>
              <a:t>3</a:t>
            </a:fld>
            <a:endParaRPr lang="en-GB" dirty="0"/>
          </a:p>
        </p:txBody>
      </p:sp>
      <p:sp>
        <p:nvSpPr>
          <p:cNvPr id="5" name="Footer Placeholder 4">
            <a:extLst>
              <a:ext uri="{FF2B5EF4-FFF2-40B4-BE49-F238E27FC236}">
                <a16:creationId xmlns:a16="http://schemas.microsoft.com/office/drawing/2014/main" id="{A4F11946-C502-4E6C-B001-FA5D2142AE75}"/>
              </a:ext>
            </a:extLst>
          </p:cNvPr>
          <p:cNvSpPr>
            <a:spLocks noGrp="1"/>
          </p:cNvSpPr>
          <p:nvPr>
            <p:ph type="ftr" sz="quarter" idx="4"/>
          </p:nvPr>
        </p:nvSpPr>
        <p:spPr/>
        <p:txBody>
          <a:bodyPr/>
          <a:lstStyle/>
          <a:p>
            <a:r>
              <a:rPr lang="en-US" dirty="0"/>
              <a:t>Watsonville LHMP - Interview Presentation</a:t>
            </a:r>
            <a:endParaRPr lang="en-GB" dirty="0"/>
          </a:p>
        </p:txBody>
      </p:sp>
    </p:spTree>
    <p:extLst>
      <p:ext uri="{BB962C8B-B14F-4D97-AF65-F5344CB8AC3E}">
        <p14:creationId xmlns:p14="http://schemas.microsoft.com/office/powerpoint/2010/main" val="1132294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F5745-C178-4DBE-A3C6-9E9F1BF7849E}" type="slidenum">
              <a:rPr lang="en-GB" smtClean="0"/>
              <a:pPr/>
              <a:t>30</a:t>
            </a:fld>
            <a:endParaRPr lang="en-GB" dirty="0"/>
          </a:p>
        </p:txBody>
      </p:sp>
      <p:sp>
        <p:nvSpPr>
          <p:cNvPr id="5" name="Footer Placeholder 4">
            <a:extLst>
              <a:ext uri="{FF2B5EF4-FFF2-40B4-BE49-F238E27FC236}">
                <a16:creationId xmlns:a16="http://schemas.microsoft.com/office/drawing/2014/main" id="{A4F11946-C502-4E6C-B001-FA5D2142AE75}"/>
              </a:ext>
            </a:extLst>
          </p:cNvPr>
          <p:cNvSpPr>
            <a:spLocks noGrp="1"/>
          </p:cNvSpPr>
          <p:nvPr>
            <p:ph type="ftr" sz="quarter" idx="4"/>
          </p:nvPr>
        </p:nvSpPr>
        <p:spPr/>
        <p:txBody>
          <a:bodyPr/>
          <a:lstStyle/>
          <a:p>
            <a:r>
              <a:rPr lang="en-US" dirty="0"/>
              <a:t>Watsonville LHMP - Interview Presentation</a:t>
            </a:r>
            <a:endParaRPr lang="en-GB" dirty="0"/>
          </a:p>
        </p:txBody>
      </p:sp>
    </p:spTree>
    <p:extLst>
      <p:ext uri="{BB962C8B-B14F-4D97-AF65-F5344CB8AC3E}">
        <p14:creationId xmlns:p14="http://schemas.microsoft.com/office/powerpoint/2010/main" val="3035073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benefits of participation?</a:t>
            </a:r>
          </a:p>
        </p:txBody>
      </p:sp>
      <p:sp>
        <p:nvSpPr>
          <p:cNvPr id="4" name="Slide Number Placeholder 3"/>
          <p:cNvSpPr>
            <a:spLocks noGrp="1"/>
          </p:cNvSpPr>
          <p:nvPr>
            <p:ph type="sldNum" sz="quarter" idx="10"/>
          </p:nvPr>
        </p:nvSpPr>
        <p:spPr/>
        <p:txBody>
          <a:bodyPr/>
          <a:lstStyle/>
          <a:p>
            <a:fld id="{461F5745-C178-4DBE-A3C6-9E9F1BF7849E}" type="slidenum">
              <a:rPr lang="en-GB" smtClean="0"/>
              <a:pPr/>
              <a:t>31</a:t>
            </a:fld>
            <a:endParaRPr lang="en-GB" dirty="0"/>
          </a:p>
        </p:txBody>
      </p:sp>
    </p:spTree>
    <p:extLst>
      <p:ext uri="{BB962C8B-B14F-4D97-AF65-F5344CB8AC3E}">
        <p14:creationId xmlns:p14="http://schemas.microsoft.com/office/powerpoint/2010/main" val="2262285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benefits of participation?</a:t>
            </a:r>
          </a:p>
        </p:txBody>
      </p:sp>
      <p:sp>
        <p:nvSpPr>
          <p:cNvPr id="4" name="Slide Number Placeholder 3"/>
          <p:cNvSpPr>
            <a:spLocks noGrp="1"/>
          </p:cNvSpPr>
          <p:nvPr>
            <p:ph type="sldNum" sz="quarter" idx="10"/>
          </p:nvPr>
        </p:nvSpPr>
        <p:spPr/>
        <p:txBody>
          <a:bodyPr/>
          <a:lstStyle/>
          <a:p>
            <a:fld id="{461F5745-C178-4DBE-A3C6-9E9F1BF7849E}" type="slidenum">
              <a:rPr lang="en-GB" smtClean="0"/>
              <a:pPr/>
              <a:t>32</a:t>
            </a:fld>
            <a:endParaRPr lang="en-GB" dirty="0"/>
          </a:p>
        </p:txBody>
      </p:sp>
    </p:spTree>
    <p:extLst>
      <p:ext uri="{BB962C8B-B14F-4D97-AF65-F5344CB8AC3E}">
        <p14:creationId xmlns:p14="http://schemas.microsoft.com/office/powerpoint/2010/main" val="1758993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33</a:t>
            </a:fld>
            <a:endParaRPr lang="en-GB" dirty="0"/>
          </a:p>
        </p:txBody>
      </p:sp>
    </p:spTree>
    <p:extLst>
      <p:ext uri="{BB962C8B-B14F-4D97-AF65-F5344CB8AC3E}">
        <p14:creationId xmlns:p14="http://schemas.microsoft.com/office/powerpoint/2010/main" val="3175366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F5745-C178-4DBE-A3C6-9E9F1BF7849E}" type="slidenum">
              <a:rPr lang="en-GB" smtClean="0"/>
              <a:pPr/>
              <a:t>34</a:t>
            </a:fld>
            <a:endParaRPr lang="en-GB" dirty="0"/>
          </a:p>
        </p:txBody>
      </p:sp>
      <p:sp>
        <p:nvSpPr>
          <p:cNvPr id="5" name="Footer Placeholder 4">
            <a:extLst>
              <a:ext uri="{FF2B5EF4-FFF2-40B4-BE49-F238E27FC236}">
                <a16:creationId xmlns:a16="http://schemas.microsoft.com/office/drawing/2014/main" id="{700A801B-4AA6-49B5-908B-42E92F09C955}"/>
              </a:ext>
            </a:extLst>
          </p:cNvPr>
          <p:cNvSpPr>
            <a:spLocks noGrp="1"/>
          </p:cNvSpPr>
          <p:nvPr>
            <p:ph type="ftr" sz="quarter" idx="4"/>
          </p:nvPr>
        </p:nvSpPr>
        <p:spPr/>
        <p:txBody>
          <a:bodyPr/>
          <a:lstStyle/>
          <a:p>
            <a:r>
              <a:rPr lang="en-US" dirty="0"/>
              <a:t>Watsonville LHMP - Interview Presentation</a:t>
            </a:r>
            <a:endParaRPr lang="en-GB" dirty="0"/>
          </a:p>
        </p:txBody>
      </p:sp>
    </p:spTree>
    <p:extLst>
      <p:ext uri="{BB962C8B-B14F-4D97-AF65-F5344CB8AC3E}">
        <p14:creationId xmlns:p14="http://schemas.microsoft.com/office/powerpoint/2010/main" val="1059414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35</a:t>
            </a:fld>
            <a:endParaRPr lang="en-GB" dirty="0"/>
          </a:p>
        </p:txBody>
      </p:sp>
    </p:spTree>
    <p:extLst>
      <p:ext uri="{BB962C8B-B14F-4D97-AF65-F5344CB8AC3E}">
        <p14:creationId xmlns:p14="http://schemas.microsoft.com/office/powerpoint/2010/main" val="2066722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u="sng" kern="1200" dirty="0">
                <a:solidFill>
                  <a:schemeClr val="tx1"/>
                </a:solidFill>
                <a:effectLst/>
                <a:latin typeface="+mn-lt"/>
                <a:ea typeface="+mn-ea"/>
                <a:cs typeface="+mn-cs"/>
              </a:rPr>
              <a:t>2018 California State HMP</a:t>
            </a:r>
            <a:r>
              <a:rPr lang="en-US" sz="1600" b="1" u="none" kern="1200" dirty="0">
                <a:solidFill>
                  <a:schemeClr val="tx1"/>
                </a:solidFill>
                <a:effectLst/>
                <a:latin typeface="+mn-lt"/>
                <a:ea typeface="+mn-ea"/>
                <a:cs typeface="+mn-cs"/>
              </a:rPr>
              <a:t> – </a:t>
            </a:r>
            <a:r>
              <a:rPr lang="en-US" sz="1600" b="0" u="none" kern="1200" dirty="0">
                <a:solidFill>
                  <a:schemeClr val="tx1"/>
                </a:solidFill>
                <a:effectLst/>
                <a:latin typeface="+mn-lt"/>
                <a:ea typeface="+mn-ea"/>
                <a:cs typeface="+mn-cs"/>
              </a:rPr>
              <a:t>hazards addressed in plan, but likely to be dismissed from District LHMP</a:t>
            </a:r>
            <a:endParaRPr lang="en-US" sz="1600" b="0" u="sng" kern="1200" dirty="0">
              <a:solidFill>
                <a:schemeClr val="tx1"/>
              </a:solidFill>
              <a:effectLst/>
              <a:latin typeface="+mn-lt"/>
              <a:ea typeface="+mn-ea"/>
              <a:cs typeface="+mn-c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Volcano</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Tsunami and Seiche Hazards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Air Pollution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Avalanches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Freeze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Radiological Accidents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Train Accidents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Well Stimulation and Hydraulic Fracturing Hazards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u="none"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kern="1200" dirty="0">
                <a:solidFill>
                  <a:schemeClr val="tx1"/>
                </a:solidFill>
                <a:effectLst/>
                <a:latin typeface="+mn-lt"/>
                <a:ea typeface="+mn-ea"/>
                <a:cs typeface="+mn-cs"/>
              </a:rPr>
              <a:t>2016 Sonoma County Operational Area HMP Update</a:t>
            </a:r>
            <a:r>
              <a:rPr lang="en-US" sz="1600" b="1" u="none" kern="1200" dirty="0">
                <a:solidFill>
                  <a:schemeClr val="tx1"/>
                </a:solidFill>
                <a:effectLst/>
                <a:latin typeface="+mn-lt"/>
                <a:ea typeface="+mn-ea"/>
                <a:cs typeface="+mn-cs"/>
              </a:rPr>
              <a:t> – </a:t>
            </a:r>
            <a:r>
              <a:rPr lang="en-US" sz="1600" b="0" u="none" kern="1200" dirty="0">
                <a:solidFill>
                  <a:schemeClr val="tx1"/>
                </a:solidFill>
                <a:effectLst/>
                <a:latin typeface="+mn-lt"/>
                <a:ea typeface="+mn-ea"/>
                <a:cs typeface="+mn-cs"/>
              </a:rPr>
              <a:t>Appendix D – Climate Change assesses water supply system in County and related drought, groundwater, sea level rise, and climate change impacts</a:t>
            </a:r>
            <a:endParaRPr lang="en-US" sz="1600" b="1" u="none" kern="1200" dirty="0">
              <a:solidFill>
                <a:schemeClr val="tx1"/>
              </a:solidFill>
              <a:effectLst/>
              <a:latin typeface="+mn-lt"/>
              <a:ea typeface="+mn-ea"/>
              <a:cs typeface="+mn-c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Seismic Hazards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Flood</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Wildland Fires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Landslide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Climate Change (addressed in separate Appendix that assesses drought and groundwater availability and sea level rise)</a:t>
            </a:r>
          </a:p>
        </p:txBody>
      </p:sp>
      <p:sp>
        <p:nvSpPr>
          <p:cNvPr id="4" name="Slide Number Placeholder 3"/>
          <p:cNvSpPr>
            <a:spLocks noGrp="1"/>
          </p:cNvSpPr>
          <p:nvPr>
            <p:ph type="sldNum" sz="quarter" idx="10"/>
          </p:nvPr>
        </p:nvSpPr>
        <p:spPr/>
        <p:txBody>
          <a:bodyPr/>
          <a:lstStyle/>
          <a:p>
            <a:fld id="{461F5745-C178-4DBE-A3C6-9E9F1BF7849E}" type="slidenum">
              <a:rPr lang="en-GB" smtClean="0"/>
              <a:pPr/>
              <a:t>36</a:t>
            </a:fld>
            <a:endParaRPr lang="en-GB" dirty="0"/>
          </a:p>
        </p:txBody>
      </p:sp>
    </p:spTree>
    <p:extLst>
      <p:ext uri="{BB962C8B-B14F-4D97-AF65-F5344CB8AC3E}">
        <p14:creationId xmlns:p14="http://schemas.microsoft.com/office/powerpoint/2010/main" val="4011510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37</a:t>
            </a:fld>
            <a:endParaRPr lang="en-GB" dirty="0"/>
          </a:p>
        </p:txBody>
      </p:sp>
    </p:spTree>
    <p:extLst>
      <p:ext uri="{BB962C8B-B14F-4D97-AF65-F5344CB8AC3E}">
        <p14:creationId xmlns:p14="http://schemas.microsoft.com/office/powerpoint/2010/main" val="1091476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38</a:t>
            </a:fld>
            <a:endParaRPr lang="en-GB" dirty="0"/>
          </a:p>
        </p:txBody>
      </p:sp>
    </p:spTree>
    <p:extLst>
      <p:ext uri="{BB962C8B-B14F-4D97-AF65-F5344CB8AC3E}">
        <p14:creationId xmlns:p14="http://schemas.microsoft.com/office/powerpoint/2010/main" val="2214923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39</a:t>
            </a:fld>
            <a:endParaRPr lang="en-GB" dirty="0"/>
          </a:p>
        </p:txBody>
      </p:sp>
    </p:spTree>
    <p:extLst>
      <p:ext uri="{BB962C8B-B14F-4D97-AF65-F5344CB8AC3E}">
        <p14:creationId xmlns:p14="http://schemas.microsoft.com/office/powerpoint/2010/main" val="4204165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introductions, but asking the group to state their name, the jurisdiction or department they represent, their role at the jurisdiction/department, and whether they have participated in a similar hazard mitigation planning process in the past. </a:t>
            </a:r>
          </a:p>
        </p:txBody>
      </p:sp>
      <p:sp>
        <p:nvSpPr>
          <p:cNvPr id="4" name="Slide Number Placeholder 3"/>
          <p:cNvSpPr>
            <a:spLocks noGrp="1"/>
          </p:cNvSpPr>
          <p:nvPr>
            <p:ph type="sldNum" sz="quarter" idx="10"/>
          </p:nvPr>
        </p:nvSpPr>
        <p:spPr/>
        <p:txBody>
          <a:bodyPr/>
          <a:lstStyle/>
          <a:p>
            <a:fld id="{461F5745-C178-4DBE-A3C6-9E9F1BF7849E}" type="slidenum">
              <a:rPr lang="en-GB" smtClean="0"/>
              <a:pPr/>
              <a:t>4</a:t>
            </a:fld>
            <a:endParaRPr lang="en-GB" dirty="0"/>
          </a:p>
        </p:txBody>
      </p:sp>
    </p:spTree>
    <p:extLst>
      <p:ext uri="{BB962C8B-B14F-4D97-AF65-F5344CB8AC3E}">
        <p14:creationId xmlns:p14="http://schemas.microsoft.com/office/powerpoint/2010/main" val="24474555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40</a:t>
            </a:fld>
            <a:endParaRPr lang="en-GB" dirty="0"/>
          </a:p>
        </p:txBody>
      </p:sp>
    </p:spTree>
    <p:extLst>
      <p:ext uri="{BB962C8B-B14F-4D97-AF65-F5344CB8AC3E}">
        <p14:creationId xmlns:p14="http://schemas.microsoft.com/office/powerpoint/2010/main" val="3647760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41</a:t>
            </a:fld>
            <a:endParaRPr lang="en-GB" dirty="0"/>
          </a:p>
        </p:txBody>
      </p:sp>
    </p:spTree>
    <p:extLst>
      <p:ext uri="{BB962C8B-B14F-4D97-AF65-F5344CB8AC3E}">
        <p14:creationId xmlns:p14="http://schemas.microsoft.com/office/powerpoint/2010/main" val="2157064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42</a:t>
            </a:fld>
            <a:endParaRPr lang="en-GB" dirty="0"/>
          </a:p>
        </p:txBody>
      </p:sp>
    </p:spTree>
    <p:extLst>
      <p:ext uri="{BB962C8B-B14F-4D97-AF65-F5344CB8AC3E}">
        <p14:creationId xmlns:p14="http://schemas.microsoft.com/office/powerpoint/2010/main" val="1470113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43</a:t>
            </a:fld>
            <a:endParaRPr lang="en-GB" dirty="0"/>
          </a:p>
        </p:txBody>
      </p:sp>
    </p:spTree>
    <p:extLst>
      <p:ext uri="{BB962C8B-B14F-4D97-AF65-F5344CB8AC3E}">
        <p14:creationId xmlns:p14="http://schemas.microsoft.com/office/powerpoint/2010/main" val="716739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F5745-C178-4DBE-A3C6-9E9F1BF7849E}" type="slidenum">
              <a:rPr lang="en-GB" smtClean="0"/>
              <a:pPr/>
              <a:t>44</a:t>
            </a:fld>
            <a:endParaRPr lang="en-GB" dirty="0"/>
          </a:p>
        </p:txBody>
      </p:sp>
    </p:spTree>
    <p:extLst>
      <p:ext uri="{BB962C8B-B14F-4D97-AF65-F5344CB8AC3E}">
        <p14:creationId xmlns:p14="http://schemas.microsoft.com/office/powerpoint/2010/main" val="3001761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F5745-C178-4DBE-A3C6-9E9F1BF7849E}" type="slidenum">
              <a:rPr lang="en-GB" smtClean="0"/>
              <a:pPr/>
              <a:t>45</a:t>
            </a:fld>
            <a:endParaRPr lang="en-GB" dirty="0"/>
          </a:p>
        </p:txBody>
      </p:sp>
      <p:sp>
        <p:nvSpPr>
          <p:cNvPr id="5" name="Footer Placeholder 4">
            <a:extLst>
              <a:ext uri="{FF2B5EF4-FFF2-40B4-BE49-F238E27FC236}">
                <a16:creationId xmlns:a16="http://schemas.microsoft.com/office/drawing/2014/main" id="{0787E3F7-1FF5-43C6-A72F-4600A298B099}"/>
              </a:ext>
            </a:extLst>
          </p:cNvPr>
          <p:cNvSpPr>
            <a:spLocks noGrp="1"/>
          </p:cNvSpPr>
          <p:nvPr>
            <p:ph type="ftr" sz="quarter" idx="4"/>
          </p:nvPr>
        </p:nvSpPr>
        <p:spPr/>
        <p:txBody>
          <a:bodyPr/>
          <a:lstStyle/>
          <a:p>
            <a:r>
              <a:rPr lang="en-US" dirty="0"/>
              <a:t>Watsonville LHMP - Interview Presentation</a:t>
            </a:r>
            <a:endParaRPr lang="en-GB" dirty="0"/>
          </a:p>
        </p:txBody>
      </p:sp>
    </p:spTree>
    <p:extLst>
      <p:ext uri="{BB962C8B-B14F-4D97-AF65-F5344CB8AC3E}">
        <p14:creationId xmlns:p14="http://schemas.microsoft.com/office/powerpoint/2010/main" val="565556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46</a:t>
            </a:fld>
            <a:endParaRPr lang="en-GB" dirty="0"/>
          </a:p>
        </p:txBody>
      </p:sp>
    </p:spTree>
    <p:extLst>
      <p:ext uri="{BB962C8B-B14F-4D97-AF65-F5344CB8AC3E}">
        <p14:creationId xmlns:p14="http://schemas.microsoft.com/office/powerpoint/2010/main" val="3633906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47</a:t>
            </a:fld>
            <a:endParaRPr lang="en-GB" dirty="0"/>
          </a:p>
        </p:txBody>
      </p:sp>
    </p:spTree>
    <p:extLst>
      <p:ext uri="{BB962C8B-B14F-4D97-AF65-F5344CB8AC3E}">
        <p14:creationId xmlns:p14="http://schemas.microsoft.com/office/powerpoint/2010/main" val="27521020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F5745-C178-4DBE-A3C6-9E9F1BF7849E}" type="slidenum">
              <a:rPr lang="en-GB" smtClean="0"/>
              <a:pPr/>
              <a:t>48</a:t>
            </a:fld>
            <a:endParaRPr lang="en-GB" dirty="0"/>
          </a:p>
        </p:txBody>
      </p:sp>
      <p:sp>
        <p:nvSpPr>
          <p:cNvPr id="5" name="Footer Placeholder 4">
            <a:extLst>
              <a:ext uri="{FF2B5EF4-FFF2-40B4-BE49-F238E27FC236}">
                <a16:creationId xmlns:a16="http://schemas.microsoft.com/office/drawing/2014/main" id="{A4F11946-C502-4E6C-B001-FA5D2142AE75}"/>
              </a:ext>
            </a:extLst>
          </p:cNvPr>
          <p:cNvSpPr>
            <a:spLocks noGrp="1"/>
          </p:cNvSpPr>
          <p:nvPr>
            <p:ph type="ftr" sz="quarter" idx="4"/>
          </p:nvPr>
        </p:nvSpPr>
        <p:spPr/>
        <p:txBody>
          <a:bodyPr/>
          <a:lstStyle/>
          <a:p>
            <a:r>
              <a:rPr lang="en-US" dirty="0"/>
              <a:t>Watsonville LHMP - Interview Presentation</a:t>
            </a:r>
            <a:endParaRPr lang="en-GB" dirty="0"/>
          </a:p>
        </p:txBody>
      </p:sp>
    </p:spTree>
    <p:extLst>
      <p:ext uri="{BB962C8B-B14F-4D97-AF65-F5344CB8AC3E}">
        <p14:creationId xmlns:p14="http://schemas.microsoft.com/office/powerpoint/2010/main" val="13843060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What existing or recent plans, reports or studies exist?</a:t>
            </a:r>
          </a:p>
          <a:p>
            <a:r>
              <a:rPr lang="en-US" dirty="0"/>
              <a:t>What can we add to this list? What else should be reviewed?</a:t>
            </a:r>
          </a:p>
          <a:p>
            <a:endParaRPr lang="en-US" dirty="0"/>
          </a:p>
          <a:p>
            <a:r>
              <a:rPr lang="en-US" b="1" u="sng" dirty="0"/>
              <a:t>Valley of the Moon Water District</a:t>
            </a:r>
          </a:p>
          <a:p>
            <a:pPr marL="285750" indent="-285750">
              <a:buFont typeface="Arial" panose="020B0604020202020204" pitchFamily="34" charset="0"/>
              <a:buChar char="•"/>
            </a:pPr>
            <a:r>
              <a:rPr lang="en-US" b="0" u="none" dirty="0"/>
              <a:t>Are there other plans or studies underway we should know about that will inform the LHMP Risk Assessment?</a:t>
            </a:r>
          </a:p>
          <a:p>
            <a:pPr marL="285750" indent="-285750">
              <a:buFont typeface="Arial" panose="020B0604020202020204" pitchFamily="34" charset="0"/>
              <a:buChar char="•"/>
            </a:pPr>
            <a:endParaRPr lang="en-US" b="1" u="none" dirty="0"/>
          </a:p>
          <a:p>
            <a:pPr marL="0" indent="0">
              <a:buFont typeface="Arial" panose="020B0604020202020204" pitchFamily="34" charset="0"/>
              <a:buNone/>
            </a:pPr>
            <a:r>
              <a:rPr lang="en-US" b="1" u="sng" dirty="0"/>
              <a:t>Sonoma County</a:t>
            </a:r>
          </a:p>
          <a:p>
            <a:pPr marL="285750" indent="-285750">
              <a:buFont typeface="Arial" panose="020B0604020202020204" pitchFamily="34" charset="0"/>
              <a:buChar char="•"/>
            </a:pPr>
            <a:r>
              <a:rPr lang="en-US" b="0" u="none" dirty="0"/>
              <a:t>The County’s HMP Update is underway</a:t>
            </a:r>
          </a:p>
          <a:p>
            <a:pPr marL="285750" indent="-285750">
              <a:buFont typeface="Arial" panose="020B0604020202020204" pitchFamily="34" charset="0"/>
              <a:buChar char="•"/>
            </a:pPr>
            <a:r>
              <a:rPr lang="en-US" b="0" u="none" dirty="0"/>
              <a:t>The County’s General Plan Update is also underway</a:t>
            </a:r>
          </a:p>
          <a:p>
            <a:pPr marL="285750" indent="-285750">
              <a:buFont typeface="Arial" panose="020B0604020202020204" pitchFamily="34" charset="0"/>
              <a:buChar char="•"/>
            </a:pPr>
            <a:r>
              <a:rPr lang="en-US" b="0" u="none" dirty="0"/>
              <a:t>Both planning processes can inform the hazards addressed in this plan development</a:t>
            </a:r>
          </a:p>
          <a:p>
            <a:pPr marL="285750" indent="-285750">
              <a:buFont typeface="Arial" panose="020B0604020202020204" pitchFamily="34" charset="0"/>
              <a:buChar char="•"/>
            </a:pPr>
            <a:r>
              <a:rPr lang="en-US" dirty="0"/>
              <a:t>2014 Climate Ready Sonoma County: Climate Hazards and Vulnerabilities assesses climate hazards in County and is a source of information for this plan</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b="1" u="sng" dirty="0"/>
              <a:t>City of Sonoma</a:t>
            </a:r>
          </a:p>
          <a:p>
            <a:pPr marL="285750" indent="-285750">
              <a:buFont typeface="Arial" panose="020B0604020202020204" pitchFamily="34" charset="0"/>
              <a:buChar char="•"/>
            </a:pPr>
            <a:r>
              <a:rPr lang="en-US" b="0" u="none" dirty="0"/>
              <a:t>What plans are being updated at the City?</a:t>
            </a:r>
          </a:p>
          <a:p>
            <a:pPr marL="285750" indent="-285750">
              <a:buFont typeface="Arial" panose="020B0604020202020204" pitchFamily="34" charset="0"/>
              <a:buChar char="•"/>
            </a:pPr>
            <a:r>
              <a:rPr lang="en-US" b="0" u="none" dirty="0"/>
              <a:t>Will the City be a participating jurisdiction in the County HMP Update?</a:t>
            </a:r>
          </a:p>
          <a:p>
            <a:pPr marL="285750" indent="-285750">
              <a:buFont typeface="Arial" panose="020B0604020202020204" pitchFamily="34" charset="0"/>
              <a:buChar char="•"/>
            </a:pPr>
            <a:endParaRPr lang="en-US" b="0" u="none" dirty="0"/>
          </a:p>
          <a:p>
            <a:pPr marL="0" indent="0">
              <a:buFont typeface="Arial" panose="020B0604020202020204" pitchFamily="34" charset="0"/>
              <a:buNone/>
            </a:pPr>
            <a:r>
              <a:rPr lang="en-US" b="1" u="sng" dirty="0"/>
              <a:t>Sonoma Water</a:t>
            </a:r>
          </a:p>
          <a:p>
            <a:pPr marL="285750" indent="-285750">
              <a:buFont typeface="Arial" panose="020B0604020202020204" pitchFamily="34" charset="0"/>
              <a:buChar char="•"/>
            </a:pPr>
            <a:r>
              <a:rPr lang="en-US" b="0" u="none" dirty="0"/>
              <a:t>This plan covered: Earthquakes (seismicity, ground shaking, liquefaction, landslides), Flooding, Geologic Hazards, Fire, and Drought</a:t>
            </a:r>
          </a:p>
          <a:p>
            <a:pPr marL="285750" indent="-285750">
              <a:buFont typeface="Arial" panose="020B0604020202020204" pitchFamily="34" charset="0"/>
              <a:buChar char="•"/>
            </a:pPr>
            <a:r>
              <a:rPr lang="en-US" b="0" u="none" dirty="0"/>
              <a:t>What is the status of the Water Supply Resiliency Study? Work Plan?</a:t>
            </a:r>
          </a:p>
          <a:p>
            <a:pPr marL="285750" indent="-285750">
              <a:buFont typeface="Arial" panose="020B0604020202020204" pitchFamily="34" charset="0"/>
              <a:buChar char="•"/>
            </a:pPr>
            <a:endParaRPr lang="en-US" b="0" u="none" dirty="0"/>
          </a:p>
          <a:p>
            <a:pPr marL="0" indent="0">
              <a:buFont typeface="Arial" panose="020B0604020202020204" pitchFamily="34" charset="0"/>
              <a:buNone/>
            </a:pPr>
            <a:r>
              <a:rPr lang="en-US" b="1" u="sng" dirty="0"/>
              <a:t>Sonoma Valley GSA</a:t>
            </a:r>
          </a:p>
          <a:p>
            <a:pPr marL="285750" indent="-285750">
              <a:buFont typeface="Arial" panose="020B0604020202020204" pitchFamily="34" charset="0"/>
              <a:buChar char="•"/>
            </a:pPr>
            <a:r>
              <a:rPr lang="en-US" b="0" u="none" dirty="0"/>
              <a:t>Draft GSP is now available; source of background information to inform drought and water shortage hazard profile for District LHMP</a:t>
            </a:r>
          </a:p>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49</a:t>
            </a:fld>
            <a:endParaRPr lang="en-GB" dirty="0"/>
          </a:p>
        </p:txBody>
      </p:sp>
    </p:spTree>
    <p:extLst>
      <p:ext uri="{BB962C8B-B14F-4D97-AF65-F5344CB8AC3E}">
        <p14:creationId xmlns:p14="http://schemas.microsoft.com/office/powerpoint/2010/main" val="329567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F5745-C178-4DBE-A3C6-9E9F1BF7849E}" type="slidenum">
              <a:rPr lang="en-GB" smtClean="0"/>
              <a:pPr/>
              <a:t>5</a:t>
            </a:fld>
            <a:endParaRPr lang="en-GB" dirty="0"/>
          </a:p>
        </p:txBody>
      </p:sp>
      <p:sp>
        <p:nvSpPr>
          <p:cNvPr id="5" name="Footer Placeholder 4">
            <a:extLst>
              <a:ext uri="{FF2B5EF4-FFF2-40B4-BE49-F238E27FC236}">
                <a16:creationId xmlns:a16="http://schemas.microsoft.com/office/drawing/2014/main" id="{700A801B-4AA6-49B5-908B-42E92F09C955}"/>
              </a:ext>
            </a:extLst>
          </p:cNvPr>
          <p:cNvSpPr>
            <a:spLocks noGrp="1"/>
          </p:cNvSpPr>
          <p:nvPr>
            <p:ph type="ftr" sz="quarter" idx="4"/>
          </p:nvPr>
        </p:nvSpPr>
        <p:spPr/>
        <p:txBody>
          <a:bodyPr/>
          <a:lstStyle/>
          <a:p>
            <a:r>
              <a:rPr lang="en-US" dirty="0"/>
              <a:t>Watsonville LHMP - Interview Presentation</a:t>
            </a:r>
            <a:endParaRPr lang="en-GB" dirty="0"/>
          </a:p>
        </p:txBody>
      </p:sp>
    </p:spTree>
    <p:extLst>
      <p:ext uri="{BB962C8B-B14F-4D97-AF65-F5344CB8AC3E}">
        <p14:creationId xmlns:p14="http://schemas.microsoft.com/office/powerpoint/2010/main" val="15102226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Maximizing the Effectiveness of your Work</a:t>
            </a:r>
          </a:p>
          <a:p>
            <a:pPr marL="285750" indent="-285750">
              <a:buFont typeface="Arial" panose="020B0604020202020204" pitchFamily="34" charset="0"/>
              <a:buChar char="•"/>
            </a:pPr>
            <a:r>
              <a:rPr lang="en-US" dirty="0"/>
              <a:t>Follow a Prescribed Planning Process</a:t>
            </a:r>
          </a:p>
          <a:p>
            <a:pPr marL="285750" indent="-285750">
              <a:buFont typeface="Arial" panose="020B0604020202020204" pitchFamily="34" charset="0"/>
              <a:buChar char="•"/>
            </a:pPr>
            <a:r>
              <a:rPr lang="en-US" dirty="0"/>
              <a:t>Coordinate with ALL other Community Goals and Plans</a:t>
            </a:r>
          </a:p>
          <a:p>
            <a:pPr marL="285750" indent="-285750">
              <a:buFont typeface="Arial" panose="020B0604020202020204" pitchFamily="34" charset="0"/>
              <a:buChar char="•"/>
            </a:pPr>
            <a:r>
              <a:rPr lang="en-US" dirty="0"/>
              <a:t>Seek Diversified Participation and Input (District invited key stakeholders to participate, various business owners and obtained Board input on process)</a:t>
            </a:r>
          </a:p>
          <a:p>
            <a:pPr marL="285750" indent="-285750">
              <a:buFont typeface="Arial" panose="020B0604020202020204" pitchFamily="34" charset="0"/>
              <a:buChar char="•"/>
            </a:pPr>
            <a:r>
              <a:rPr lang="en-US" dirty="0"/>
              <a:t>Ask for Technical Assistance</a:t>
            </a:r>
          </a:p>
          <a:p>
            <a:pPr marL="285750" indent="-285750">
              <a:buFont typeface="Arial" panose="020B0604020202020204" pitchFamily="34" charset="0"/>
              <a:buChar char="•"/>
            </a:pPr>
            <a:r>
              <a:rPr lang="en-US" dirty="0"/>
              <a:t>Establish Partnerships for Implementation</a:t>
            </a:r>
          </a:p>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50</a:t>
            </a:fld>
            <a:endParaRPr lang="en-GB" dirty="0"/>
          </a:p>
        </p:txBody>
      </p:sp>
    </p:spTree>
    <p:extLst>
      <p:ext uri="{BB962C8B-B14F-4D97-AF65-F5344CB8AC3E}">
        <p14:creationId xmlns:p14="http://schemas.microsoft.com/office/powerpoint/2010/main" val="8464429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F5745-C178-4DBE-A3C6-9E9F1BF7849E}" type="slidenum">
              <a:rPr lang="en-GB" smtClean="0"/>
              <a:pPr/>
              <a:t>51</a:t>
            </a:fld>
            <a:endParaRPr lang="en-GB" dirty="0"/>
          </a:p>
        </p:txBody>
      </p:sp>
      <p:sp>
        <p:nvSpPr>
          <p:cNvPr id="5" name="Footer Placeholder 4">
            <a:extLst>
              <a:ext uri="{FF2B5EF4-FFF2-40B4-BE49-F238E27FC236}">
                <a16:creationId xmlns:a16="http://schemas.microsoft.com/office/drawing/2014/main" id="{F0584D0E-A129-4F22-8324-B815E6D9DB27}"/>
              </a:ext>
            </a:extLst>
          </p:cNvPr>
          <p:cNvSpPr>
            <a:spLocks noGrp="1"/>
          </p:cNvSpPr>
          <p:nvPr>
            <p:ph type="ftr" sz="quarter" idx="4"/>
          </p:nvPr>
        </p:nvSpPr>
        <p:spPr/>
        <p:txBody>
          <a:bodyPr/>
          <a:lstStyle/>
          <a:p>
            <a:r>
              <a:rPr lang="en-US" dirty="0"/>
              <a:t>Watsonville LHMP - Interview Presentation</a:t>
            </a:r>
            <a:endParaRPr lang="en-GB" dirty="0"/>
          </a:p>
        </p:txBody>
      </p:sp>
    </p:spTree>
    <p:extLst>
      <p:ext uri="{BB962C8B-B14F-4D97-AF65-F5344CB8AC3E}">
        <p14:creationId xmlns:p14="http://schemas.microsoft.com/office/powerpoint/2010/main" val="18483606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set the date for the HMPC Meeting #2!</a:t>
            </a:r>
          </a:p>
          <a:p>
            <a:r>
              <a:rPr lang="en-US" dirty="0"/>
              <a:t>This meeting is expected to be scheduled once the Risk Assessment is complete – or by late September!</a:t>
            </a:r>
          </a:p>
        </p:txBody>
      </p:sp>
      <p:sp>
        <p:nvSpPr>
          <p:cNvPr id="4" name="Slide Number Placeholder 3"/>
          <p:cNvSpPr>
            <a:spLocks noGrp="1"/>
          </p:cNvSpPr>
          <p:nvPr>
            <p:ph type="sldNum" sz="quarter" idx="10"/>
          </p:nvPr>
        </p:nvSpPr>
        <p:spPr/>
        <p:txBody>
          <a:bodyPr/>
          <a:lstStyle/>
          <a:p>
            <a:fld id="{461F5745-C178-4DBE-A3C6-9E9F1BF7849E}" type="slidenum">
              <a:rPr lang="en-GB" smtClean="0"/>
              <a:pPr/>
              <a:t>52</a:t>
            </a:fld>
            <a:endParaRPr lang="en-GB" dirty="0"/>
          </a:p>
        </p:txBody>
      </p:sp>
    </p:spTree>
    <p:extLst>
      <p:ext uri="{BB962C8B-B14F-4D97-AF65-F5344CB8AC3E}">
        <p14:creationId xmlns:p14="http://schemas.microsoft.com/office/powerpoint/2010/main" val="1564574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53</a:t>
            </a:fld>
            <a:endParaRPr lang="en-GB" dirty="0"/>
          </a:p>
        </p:txBody>
      </p:sp>
    </p:spTree>
    <p:extLst>
      <p:ext uri="{BB962C8B-B14F-4D97-AF65-F5344CB8AC3E}">
        <p14:creationId xmlns:p14="http://schemas.microsoft.com/office/powerpoint/2010/main" val="3026728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54</a:t>
            </a:fld>
            <a:endParaRPr lang="en-GB" dirty="0"/>
          </a:p>
        </p:txBody>
      </p:sp>
    </p:spTree>
    <p:extLst>
      <p:ext uri="{BB962C8B-B14F-4D97-AF65-F5344CB8AC3E}">
        <p14:creationId xmlns:p14="http://schemas.microsoft.com/office/powerpoint/2010/main" val="13251175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F5745-C178-4DBE-A3C6-9E9F1BF7849E}" type="slidenum">
              <a:rPr lang="en-GB" smtClean="0"/>
              <a:pPr/>
              <a:t>55</a:t>
            </a:fld>
            <a:endParaRPr lang="en-GB" dirty="0"/>
          </a:p>
        </p:txBody>
      </p:sp>
      <p:sp>
        <p:nvSpPr>
          <p:cNvPr id="5" name="Footer Placeholder 4">
            <a:extLst>
              <a:ext uri="{FF2B5EF4-FFF2-40B4-BE49-F238E27FC236}">
                <a16:creationId xmlns:a16="http://schemas.microsoft.com/office/drawing/2014/main" id="{33D4D156-EA25-4731-A8A1-BC2CF641D048}"/>
              </a:ext>
            </a:extLst>
          </p:cNvPr>
          <p:cNvSpPr>
            <a:spLocks noGrp="1"/>
          </p:cNvSpPr>
          <p:nvPr>
            <p:ph type="ftr" sz="quarter" idx="4"/>
          </p:nvPr>
        </p:nvSpPr>
        <p:spPr/>
        <p:txBody>
          <a:bodyPr/>
          <a:lstStyle/>
          <a:p>
            <a:r>
              <a:rPr lang="en-US" dirty="0"/>
              <a:t>Watsonville LHMP - Interview Presentation</a:t>
            </a:r>
            <a:endParaRPr lang="en-GB" dirty="0"/>
          </a:p>
        </p:txBody>
      </p:sp>
    </p:spTree>
    <p:extLst>
      <p:ext uri="{BB962C8B-B14F-4D97-AF65-F5344CB8AC3E}">
        <p14:creationId xmlns:p14="http://schemas.microsoft.com/office/powerpoint/2010/main" val="8687486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F5745-C178-4DBE-A3C6-9E9F1BF7849E}" type="slidenum">
              <a:rPr lang="en-GB" smtClean="0"/>
              <a:pPr/>
              <a:t>56</a:t>
            </a:fld>
            <a:endParaRPr lang="en-GB" dirty="0"/>
          </a:p>
        </p:txBody>
      </p:sp>
      <p:sp>
        <p:nvSpPr>
          <p:cNvPr id="5" name="Footer Placeholder 4">
            <a:extLst>
              <a:ext uri="{FF2B5EF4-FFF2-40B4-BE49-F238E27FC236}">
                <a16:creationId xmlns:a16="http://schemas.microsoft.com/office/drawing/2014/main" id="{47DE829C-EE58-4157-99E4-D436F430A94A}"/>
              </a:ext>
            </a:extLst>
          </p:cNvPr>
          <p:cNvSpPr>
            <a:spLocks noGrp="1"/>
          </p:cNvSpPr>
          <p:nvPr>
            <p:ph type="ftr" sz="quarter" idx="4"/>
          </p:nvPr>
        </p:nvSpPr>
        <p:spPr/>
        <p:txBody>
          <a:bodyPr/>
          <a:lstStyle/>
          <a:p>
            <a:r>
              <a:rPr lang="en-US" dirty="0"/>
              <a:t>Watsonville LHMP - Interview Presentation</a:t>
            </a:r>
            <a:endParaRPr lang="en-GB" dirty="0"/>
          </a:p>
        </p:txBody>
      </p:sp>
    </p:spTree>
    <p:extLst>
      <p:ext uri="{BB962C8B-B14F-4D97-AF65-F5344CB8AC3E}">
        <p14:creationId xmlns:p14="http://schemas.microsoft.com/office/powerpoint/2010/main" val="374240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kern="1200" dirty="0">
                <a:solidFill>
                  <a:schemeClr val="tx1"/>
                </a:solidFill>
                <a:effectLst/>
                <a:latin typeface="+mn-lt"/>
                <a:ea typeface="+mn-ea"/>
                <a:cs typeface="+mn-cs"/>
              </a:rPr>
              <a:t>Hazard Mitigation: </a:t>
            </a:r>
            <a:r>
              <a:rPr lang="en-US" sz="1600" kern="1200" dirty="0">
                <a:solidFill>
                  <a:schemeClr val="tx1"/>
                </a:solidFill>
                <a:effectLst/>
                <a:latin typeface="+mn-lt"/>
                <a:ea typeface="+mn-ea"/>
                <a:cs typeface="+mn-cs"/>
              </a:rPr>
              <a:t>Any sustained action taken to reduce or eliminate long-term risk to human life and property from natural and human-caused hazards</a:t>
            </a:r>
          </a:p>
          <a:p>
            <a:pPr lvl="0"/>
            <a:endParaRPr lang="en-US" sz="16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Straightforward examples include strengthening buildings, elevating flood-prone structures, maintaining defensible space, and limiting development in floodplains</a:t>
            </a:r>
            <a:endParaRPr lang="en-US" sz="12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The District is no strangers to natural disasters, and this larger community is still “recovering” from the 2017 and 2019 wildfires. Each time we experience these events, we learn how to make our people, infrastructure, and environment more resilient. These events underscore the need to assess and manage risk. </a:t>
            </a:r>
            <a:endParaRPr lang="en-US" sz="12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Historically, the response-recovery and repeated damage cycle prevailed, which looks a lot like the graphic shown, but without the “mitigation” or “preparedness” links, which involve important capacity building and pre-impact actions communities can take to minimize disaster recovery efforts, environmental and economic impacts, and reconstruction costs. </a:t>
            </a:r>
            <a:endParaRPr lang="en-US" sz="12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By shifting towards “mitigation” the Valley of the Moon Water District can break this cycle and reduce losses after a disaster.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F5745-C178-4DBE-A3C6-9E9F1BF7849E}" type="slidenum">
              <a:rPr lang="en-GB" smtClean="0"/>
              <a:pPr/>
              <a:t>6</a:t>
            </a:fld>
            <a:endParaRPr lang="en-GB" dirty="0"/>
          </a:p>
        </p:txBody>
      </p:sp>
    </p:spTree>
    <p:extLst>
      <p:ext uri="{BB962C8B-B14F-4D97-AF65-F5344CB8AC3E}">
        <p14:creationId xmlns:p14="http://schemas.microsoft.com/office/powerpoint/2010/main" val="1174840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 Nuns Fire destroyed approximately 54,000 acres, including 34,398 acres in Sonoma County. Home in Glen Ellen, CA impacted during these 2017 fires after they swept through the region.</a:t>
            </a:r>
          </a:p>
          <a:p>
            <a:r>
              <a:rPr lang="en-US" dirty="0"/>
              <a:t>Middle – San Pablo Bay from above, consideration of the effects of sea level rise on tidally-influenced waterways in Sonoma Valley</a:t>
            </a:r>
          </a:p>
          <a:p>
            <a:r>
              <a:rPr lang="en-US" dirty="0"/>
              <a:t>Top Right – Suttonfield Lake above Sonoma Developmental Center in Glen Ellen; during 2014 drought there were concerns lake could dry out if SDC water treatment plant is not in operation – question is will there be water supplies after an earthquake? Do we need a back-up plan? More redundancy in water system?</a:t>
            </a:r>
          </a:p>
          <a:p>
            <a:endParaRPr lang="en-US" dirty="0"/>
          </a:p>
          <a:p>
            <a:r>
              <a:rPr lang="en-US" dirty="0"/>
              <a:t>Bottom left – flooding along Sonoma Creek in 2017 closed schools</a:t>
            </a:r>
          </a:p>
          <a:p>
            <a:r>
              <a:rPr lang="en-US" dirty="0"/>
              <a:t>Middle – Continual and more frequent risk of wildfires</a:t>
            </a:r>
          </a:p>
          <a:p>
            <a:r>
              <a:rPr lang="en-US" dirty="0"/>
              <a:t>Bottom right – flames from the Southern Complex fire in 2017 as it creeps downhill towards homes overlooking the Kenwood vineyards. </a:t>
            </a:r>
          </a:p>
          <a:p>
            <a:endParaRPr lang="en-US" dirty="0"/>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According to a report by the National Institute of Building Sciences</a:t>
            </a:r>
            <a:r>
              <a:rPr lang="en-US" sz="1600" b="1" i="1" kern="1200" dirty="0">
                <a:solidFill>
                  <a:schemeClr val="tx1"/>
                </a:solidFill>
                <a:effectLst/>
                <a:latin typeface="+mn-lt"/>
                <a:ea typeface="+mn-ea"/>
                <a:cs typeface="+mn-cs"/>
              </a:rPr>
              <a:t>, “it is estimated that for every $1 invested in hazard mitigation, an average of $6 is saved in the long-term.”</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This fact emphasizes why the Valley of the Moon Water District is excited to prepare their first LHMP. It is the first detailed look at the District’s hazards and a “living plan” to track their mitigation projects and reduce their risks to a range of hazards that can impact the District. </a:t>
            </a:r>
          </a:p>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7</a:t>
            </a:fld>
            <a:endParaRPr lang="en-GB" dirty="0"/>
          </a:p>
        </p:txBody>
      </p:sp>
    </p:spTree>
    <p:extLst>
      <p:ext uri="{BB962C8B-B14F-4D97-AF65-F5344CB8AC3E}">
        <p14:creationId xmlns:p14="http://schemas.microsoft.com/office/powerpoint/2010/main" val="296488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kern="1200" dirty="0">
                <a:solidFill>
                  <a:schemeClr val="tx1"/>
                </a:solidFill>
                <a:effectLst/>
                <a:latin typeface="+mn-lt"/>
                <a:ea typeface="+mn-ea"/>
                <a:cs typeface="+mn-cs"/>
              </a:rPr>
              <a:t>What is the </a:t>
            </a:r>
            <a:r>
              <a:rPr lang="en-US" sz="1600" b="1" u="sng" kern="1200" dirty="0">
                <a:solidFill>
                  <a:schemeClr val="tx1"/>
                </a:solidFill>
                <a:effectLst/>
                <a:latin typeface="+mn-lt"/>
                <a:ea typeface="+mn-ea"/>
                <a:cs typeface="+mn-cs"/>
              </a:rPr>
              <a:t>federal</a:t>
            </a:r>
            <a:r>
              <a:rPr lang="en-US" sz="1600" b="1" kern="1200" dirty="0">
                <a:solidFill>
                  <a:schemeClr val="tx1"/>
                </a:solidFill>
                <a:effectLst/>
                <a:latin typeface="+mn-lt"/>
                <a:ea typeface="+mn-ea"/>
                <a:cs typeface="+mn-cs"/>
              </a:rPr>
              <a:t> regulatory context driving the need for these plans? </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At a federal level, they are mandated by the Disaster Mitigation Act of 2000, which sole purpose was to reduce the loss of life and property and economic disruption resulting from natural disasters. </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The requirements of the law summarized in the Code of Federal Regulations (44 CFR 201.6); this District’s LHMP will reference these federal regulations and legal requirements in the beginning of each chapter. </a:t>
            </a:r>
          </a:p>
          <a:p>
            <a:pPr marL="285750" indent="-285750">
              <a:buFont typeface="Arial" panose="020B0604020202020204" pitchFamily="34" charset="0"/>
              <a:buChar char="•"/>
            </a:pPr>
            <a:r>
              <a:rPr lang="en-US" sz="1600" kern="1200" dirty="0">
                <a:solidFill>
                  <a:schemeClr val="tx1"/>
                </a:solidFill>
                <a:effectLst/>
                <a:latin typeface="+mn-lt"/>
                <a:ea typeface="+mn-ea"/>
                <a:cs typeface="+mn-cs"/>
              </a:rPr>
              <a:t>The Act requires communities to prepare and update their LHMPs every 5 years to remain eligible for federal disaster funding through the Hazard Mitigation Grant Program. </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In other words, a LHMP will ensure the District remains eligible for reimbursement after federally declared disasters. </a:t>
            </a:r>
          </a:p>
        </p:txBody>
      </p:sp>
      <p:sp>
        <p:nvSpPr>
          <p:cNvPr id="4" name="Slide Number Placeholder 3"/>
          <p:cNvSpPr>
            <a:spLocks noGrp="1"/>
          </p:cNvSpPr>
          <p:nvPr>
            <p:ph type="sldNum" sz="quarter" idx="10"/>
          </p:nvPr>
        </p:nvSpPr>
        <p:spPr/>
        <p:txBody>
          <a:bodyPr/>
          <a:lstStyle/>
          <a:p>
            <a:fld id="{461F5745-C178-4DBE-A3C6-9E9F1BF7849E}" type="slidenum">
              <a:rPr lang="en-GB" smtClean="0"/>
              <a:pPr/>
              <a:t>8</a:t>
            </a:fld>
            <a:endParaRPr lang="en-GB" dirty="0"/>
          </a:p>
        </p:txBody>
      </p:sp>
    </p:spTree>
    <p:extLst>
      <p:ext uri="{BB962C8B-B14F-4D97-AF65-F5344CB8AC3E}">
        <p14:creationId xmlns:p14="http://schemas.microsoft.com/office/powerpoint/2010/main" val="254523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600" b="1" kern="1200" dirty="0">
                <a:solidFill>
                  <a:schemeClr val="tx1"/>
                </a:solidFill>
                <a:effectLst/>
                <a:latin typeface="+mn-lt"/>
                <a:ea typeface="+mn-ea"/>
                <a:cs typeface="+mn-cs"/>
              </a:rPr>
              <a:t>What is changing in California and Sonoma Valley? What is driving the need for these plans besides the legal requirements?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The trends associated with increased costs associated with disaster response, particularly here in California is there is more people and more structures across the state</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There are also more natural and human-caused hazards impacting our families and businesses; this is evident right now given the recent shelter-in-place orders in the State of California.</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There are also more disaster declarations each year, and in turn increased response costs. </a:t>
            </a:r>
          </a:p>
          <a:p>
            <a:pPr marL="0" indent="0">
              <a:buFontTx/>
              <a:buNone/>
            </a:pPr>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9</a:t>
            </a:fld>
            <a:endParaRPr lang="en-GB" dirty="0"/>
          </a:p>
        </p:txBody>
      </p:sp>
    </p:spTree>
    <p:extLst>
      <p:ext uri="{BB962C8B-B14F-4D97-AF65-F5344CB8AC3E}">
        <p14:creationId xmlns:p14="http://schemas.microsoft.com/office/powerpoint/2010/main" val="552990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sp>
        <p:nvSpPr>
          <p:cNvPr id="9" name="Subtitle 2"/>
          <p:cNvSpPr txBox="1">
            <a:spLocks/>
          </p:cNvSpPr>
          <p:nvPr userDrawn="1"/>
        </p:nvSpPr>
        <p:spPr>
          <a:xfrm>
            <a:off x="495300" y="6250101"/>
            <a:ext cx="6400800" cy="247105"/>
          </a:xfrm>
          <a:prstGeom prst="rect">
            <a:avLst/>
          </a:prstGeom>
        </p:spPr>
        <p:txBody>
          <a:bodyPr vert="horz" lIns="0" tIns="0" rIns="0" bIns="0" rtlCol="0">
            <a:normAutofit/>
          </a:bodyPr>
          <a:lstStyle>
            <a:lvl1pPr marL="0" indent="0" algn="l" defTabSz="914400" rtl="0" eaLnBrk="1" latinLnBrk="0" hangingPunct="1">
              <a:spcBef>
                <a:spcPct val="20000"/>
              </a:spcBef>
              <a:buFont typeface="Arial" panose="020B0604020202020204" pitchFamily="34" charset="0"/>
              <a:buNone/>
              <a:defRPr sz="1400" kern="1200" spc="0" baseline="0">
                <a:solidFill>
                  <a:srgbClr val="233845"/>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spc="0" baseline="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200" kern="1200" spc="0" baseline="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spc="0" baseline="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spc="0" baseline="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dirty="0">
                <a:solidFill>
                  <a:srgbClr val="884B91"/>
                </a:solidFill>
                <a:latin typeface="Segoe UI" panose="020B0502040204020203" pitchFamily="34" charset="0"/>
                <a:ea typeface="Segoe UI" panose="020B0502040204020203" pitchFamily="34" charset="0"/>
                <a:cs typeface="Segoe UI" panose="020B0502040204020203" pitchFamily="34" charset="0"/>
              </a:rPr>
              <a:t>woodplc.com</a:t>
            </a:r>
            <a:endParaRPr lang="en-GB" sz="1200" b="1" dirty="0">
              <a:solidFill>
                <a:srgbClr val="884B9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2" descr="\\WOODGROUP.COM\homedrives\wgpsn\WGPSN\UK-Aberdeen\steven.paxton\Desktop\PURPL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0168"/>
          <a:stretch/>
        </p:blipFill>
        <p:spPr bwMode="auto">
          <a:xfrm>
            <a:off x="5740281" y="1"/>
            <a:ext cx="34037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G:\Creative Services\Graphics\Register\04475 - Amec Foster Wheeler acquisition\LOGO FILES\logos for brand toolkit\Wood logo GREY 70mm.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5300" y="453760"/>
            <a:ext cx="1620000" cy="49313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hasCustomPrompt="1"/>
          </p:nvPr>
        </p:nvSpPr>
        <p:spPr>
          <a:xfrm>
            <a:off x="495300" y="2994165"/>
            <a:ext cx="5400000" cy="1368436"/>
          </a:xfrm>
          <a:prstGeom prst="rect">
            <a:avLst/>
          </a:prstGeom>
        </p:spPr>
        <p:txBody>
          <a:bodyPr lIns="0" tIns="0" rIns="0" bIns="0">
            <a:normAutofit/>
          </a:bodyPr>
          <a:lstStyle>
            <a:lvl1pPr algn="l">
              <a:defRPr sz="2800" spc="0" baseline="0">
                <a:solidFill>
                  <a:srgbClr val="233845"/>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Presentation title here over a maximum of two lines</a:t>
            </a:r>
            <a:endParaRPr lang="en-GB" dirty="0"/>
          </a:p>
        </p:txBody>
      </p:sp>
      <p:sp>
        <p:nvSpPr>
          <p:cNvPr id="8" name="Subtitle 2"/>
          <p:cNvSpPr>
            <a:spLocks noGrp="1"/>
          </p:cNvSpPr>
          <p:nvPr>
            <p:ph type="subTitle" idx="1" hasCustomPrompt="1"/>
          </p:nvPr>
        </p:nvSpPr>
        <p:spPr>
          <a:xfrm>
            <a:off x="495300" y="4375127"/>
            <a:ext cx="5400000" cy="720000"/>
          </a:xfrm>
        </p:spPr>
        <p:txBody>
          <a:bodyPr lIns="0" tIns="0" bIns="0">
            <a:normAutofit/>
          </a:bodyPr>
          <a:lstStyle>
            <a:lvl1pPr marL="0" indent="0" algn="l">
              <a:buNone/>
              <a:defRPr sz="1800" spc="0" baseline="0">
                <a:solidFill>
                  <a:srgbClr val="233845"/>
                </a:solidFill>
                <a:latin typeface="Segoe UI" panose="020B0502040204020203" pitchFamily="34" charset="0"/>
                <a:ea typeface="Segoe UI" panose="020B0502040204020203" pitchFamily="34" charset="0"/>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a:t>
            </a:r>
            <a:endParaRPr lang="en-GB" dirty="0"/>
          </a:p>
        </p:txBody>
      </p:sp>
    </p:spTree>
    <p:extLst>
      <p:ext uri="{BB962C8B-B14F-4D97-AF65-F5344CB8AC3E}">
        <p14:creationId xmlns:p14="http://schemas.microsoft.com/office/powerpoint/2010/main" val="383294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6" name="Text Placeholder 11"/>
          <p:cNvSpPr>
            <a:spLocks noGrp="1"/>
          </p:cNvSpPr>
          <p:nvPr>
            <p:ph type="body" sz="quarter" idx="13" hasCustomPrompt="1"/>
          </p:nvPr>
        </p:nvSpPr>
        <p:spPr>
          <a:xfrm>
            <a:off x="467545" y="295937"/>
            <a:ext cx="8208912" cy="610255"/>
          </a:xfrm>
          <a:prstGeom prst="rect">
            <a:avLst/>
          </a:prstGeom>
        </p:spPr>
        <p:txBody>
          <a:bodyPr lIns="0" tIns="0" rIns="0" bIns="0" anchor="b">
            <a:noAutofit/>
          </a:bodyPr>
          <a:lstStyle>
            <a:lvl1pPr marL="0" indent="0">
              <a:buNone/>
              <a:defRPr sz="2800" spc="0" baseline="0">
                <a:solidFill>
                  <a:srgbClr val="1A3441"/>
                </a:solidFill>
                <a:latin typeface="+mj-lt"/>
                <a:ea typeface="Segoe UI" panose="020B0502040204020203" pitchFamily="34" charset="0"/>
                <a:cs typeface="Segoe UI" panose="020B0502040204020203"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dirty="0"/>
              <a:t>Slide title (Segoe UI 28pt)</a:t>
            </a:r>
          </a:p>
        </p:txBody>
      </p:sp>
      <p:cxnSp>
        <p:nvCxnSpPr>
          <p:cNvPr id="9" name="Straight Connector 8"/>
          <p:cNvCxnSpPr/>
          <p:nvPr userDrawn="1"/>
        </p:nvCxnSpPr>
        <p:spPr>
          <a:xfrm>
            <a:off x="447676" y="1004457"/>
            <a:ext cx="8254365" cy="0"/>
          </a:xfrm>
          <a:prstGeom prst="line">
            <a:avLst/>
          </a:prstGeom>
          <a:ln w="6350">
            <a:solidFill>
              <a:srgbClr val="233845"/>
            </a:solidFill>
          </a:ln>
        </p:spPr>
        <p:style>
          <a:lnRef idx="1">
            <a:schemeClr val="accent1"/>
          </a:lnRef>
          <a:fillRef idx="0">
            <a:schemeClr val="accent1"/>
          </a:fillRef>
          <a:effectRef idx="0">
            <a:schemeClr val="accent1"/>
          </a:effectRef>
          <a:fontRef idx="minor">
            <a:schemeClr val="tx1"/>
          </a:fontRef>
        </p:style>
      </p:cxnSp>
      <p:sp>
        <p:nvSpPr>
          <p:cNvPr id="12" name="Slide Number Placeholder 4"/>
          <p:cNvSpPr>
            <a:spLocks noGrp="1"/>
          </p:cNvSpPr>
          <p:nvPr>
            <p:ph type="sldNum" sz="quarter" idx="4"/>
          </p:nvPr>
        </p:nvSpPr>
        <p:spPr>
          <a:xfrm>
            <a:off x="451550" y="6335889"/>
            <a:ext cx="510477" cy="253999"/>
          </a:xfrm>
          <a:prstGeom prst="rect">
            <a:avLst/>
          </a:prstGeom>
        </p:spPr>
        <p:txBody>
          <a:bodyPr vert="horz" lIns="91440" tIns="45720" rIns="91440" bIns="45720" rtlCol="0" anchor="ctr"/>
          <a:lstStyle>
            <a:lvl1pPr algn="l">
              <a:defRPr sz="800" spc="-100" baseline="0">
                <a:solidFill>
                  <a:schemeClr val="bg1">
                    <a:lumMod val="75000"/>
                  </a:schemeClr>
                </a:solidFill>
                <a:latin typeface="+mj-lt"/>
                <a:cs typeface="Arial" panose="020B0604020202020204" pitchFamily="34" charset="0"/>
              </a:defRPr>
            </a:lvl1pPr>
          </a:lstStyle>
          <a:p>
            <a:fld id="{3B3120AC-0FB0-4B1F-9EA2-DF78B8AED3C7}" type="slidenum">
              <a:rPr lang="en-GB" smtClean="0"/>
              <a:pPr/>
              <a:t>‹#›</a:t>
            </a:fld>
            <a:endParaRPr lang="en-GB" dirty="0"/>
          </a:p>
        </p:txBody>
      </p:sp>
      <p:sp>
        <p:nvSpPr>
          <p:cNvPr id="13" name="Date Placeholder 1"/>
          <p:cNvSpPr>
            <a:spLocks noGrp="1"/>
          </p:cNvSpPr>
          <p:nvPr>
            <p:ph type="dt" sz="half" idx="2"/>
          </p:nvPr>
        </p:nvSpPr>
        <p:spPr>
          <a:xfrm>
            <a:off x="962027" y="6335889"/>
            <a:ext cx="1343024" cy="253999"/>
          </a:xfrm>
          <a:prstGeom prst="rect">
            <a:avLst/>
          </a:prstGeom>
        </p:spPr>
        <p:txBody>
          <a:bodyPr vert="horz" lIns="91440" tIns="45720" rIns="91440" bIns="45720" rtlCol="0" anchor="ctr"/>
          <a:lstStyle>
            <a:lvl1pPr algn="l">
              <a:defRPr sz="800">
                <a:solidFill>
                  <a:schemeClr val="tx1">
                    <a:tint val="75000"/>
                  </a:schemeClr>
                </a:solidFill>
                <a:latin typeface="+mj-lt"/>
              </a:defRPr>
            </a:lvl1pPr>
          </a:lstStyle>
          <a:p>
            <a:r>
              <a:rPr lang="en-US" dirty="0"/>
              <a:t>.</a:t>
            </a:r>
            <a:endParaRPr lang="en-GB" dirty="0"/>
          </a:p>
        </p:txBody>
      </p:sp>
      <p:sp>
        <p:nvSpPr>
          <p:cNvPr id="3" name="Picture Placeholder 2"/>
          <p:cNvSpPr>
            <a:spLocks noGrp="1"/>
          </p:cNvSpPr>
          <p:nvPr>
            <p:ph type="pic" sz="quarter" idx="14"/>
          </p:nvPr>
        </p:nvSpPr>
        <p:spPr>
          <a:xfrm>
            <a:off x="467545" y="1135533"/>
            <a:ext cx="2646000" cy="4925995"/>
          </a:xfrm>
        </p:spPr>
        <p:txBody>
          <a:bodyPr anchor="ctr"/>
          <a:lstStyle>
            <a:lvl1pPr marL="0" indent="0" algn="ctr">
              <a:buNone/>
              <a:defRPr/>
            </a:lvl1pPr>
          </a:lstStyle>
          <a:p>
            <a:r>
              <a:rPr lang="en-US" dirty="0"/>
              <a:t>Click icon to add picture</a:t>
            </a:r>
            <a:endParaRPr lang="en-GB" dirty="0"/>
          </a:p>
        </p:txBody>
      </p:sp>
      <p:sp>
        <p:nvSpPr>
          <p:cNvPr id="7" name="Picture Placeholder 6"/>
          <p:cNvSpPr>
            <a:spLocks noGrp="1"/>
          </p:cNvSpPr>
          <p:nvPr>
            <p:ph type="pic" sz="quarter" idx="15"/>
          </p:nvPr>
        </p:nvSpPr>
        <p:spPr>
          <a:xfrm>
            <a:off x="3254173" y="1135533"/>
            <a:ext cx="2646000" cy="4925995"/>
          </a:xfrm>
        </p:spPr>
        <p:txBody>
          <a:bodyPr anchor="ctr"/>
          <a:lstStyle>
            <a:lvl1pPr marL="0" indent="0" algn="ctr">
              <a:buNone/>
              <a:defRPr/>
            </a:lvl1pPr>
          </a:lstStyle>
          <a:p>
            <a:r>
              <a:rPr lang="en-US" dirty="0"/>
              <a:t>Click icon to add picture</a:t>
            </a:r>
            <a:endParaRPr lang="en-GB" dirty="0"/>
          </a:p>
        </p:txBody>
      </p:sp>
      <p:sp>
        <p:nvSpPr>
          <p:cNvPr id="14" name="Picture Placeholder 13"/>
          <p:cNvSpPr>
            <a:spLocks noGrp="1"/>
          </p:cNvSpPr>
          <p:nvPr>
            <p:ph type="pic" sz="quarter" idx="16"/>
          </p:nvPr>
        </p:nvSpPr>
        <p:spPr>
          <a:xfrm>
            <a:off x="6040800" y="1135533"/>
            <a:ext cx="2646000" cy="4925995"/>
          </a:xfrm>
        </p:spPr>
        <p:txBody>
          <a:bodyPr anchor="ctr"/>
          <a:lstStyle>
            <a:lvl1pPr marL="0" indent="0" algn="ctr">
              <a:buNone/>
              <a:defRPr/>
            </a:lvl1pPr>
          </a:lstStyle>
          <a:p>
            <a:r>
              <a:rPr lang="en-US" dirty="0"/>
              <a:t>Click icon to add picture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9840" y="6399898"/>
            <a:ext cx="670592" cy="133011"/>
          </a:xfrm>
          <a:prstGeom prst="rect">
            <a:avLst/>
          </a:prstGeom>
        </p:spPr>
      </p:pic>
      <p:sp>
        <p:nvSpPr>
          <p:cNvPr id="15" name="Footer Placeholder 3"/>
          <p:cNvSpPr>
            <a:spLocks noGrp="1"/>
          </p:cNvSpPr>
          <p:nvPr>
            <p:ph type="ftr" sz="quarter" idx="3"/>
          </p:nvPr>
        </p:nvSpPr>
        <p:spPr>
          <a:xfrm>
            <a:off x="2305050" y="6335889"/>
            <a:ext cx="5514975" cy="253999"/>
          </a:xfrm>
          <a:prstGeom prst="rect">
            <a:avLst/>
          </a:prstGeom>
        </p:spPr>
        <p:txBody>
          <a:bodyPr vert="horz" lIns="91440" tIns="45720" rIns="91440" bIns="45720" rtlCol="0" anchor="ctr"/>
          <a:lstStyle>
            <a:lvl1pPr algn="l">
              <a:defRPr sz="800" spc="0" baseline="0">
                <a:solidFill>
                  <a:schemeClr val="bg1">
                    <a:lumMod val="75000"/>
                  </a:schemeClr>
                </a:solidFill>
                <a:latin typeface="+mj-lt"/>
                <a:cs typeface="Arial" panose="020B0604020202020204" pitchFamily="34" charset="0"/>
              </a:defRPr>
            </a:lvl1pPr>
          </a:lstStyle>
          <a:p>
            <a:endParaRPr lang="en-GB" dirty="0"/>
          </a:p>
        </p:txBody>
      </p:sp>
    </p:spTree>
    <p:extLst>
      <p:ext uri="{BB962C8B-B14F-4D97-AF65-F5344CB8AC3E}">
        <p14:creationId xmlns:p14="http://schemas.microsoft.com/office/powerpoint/2010/main" val="382942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 layout with caption">
    <p:spTree>
      <p:nvGrpSpPr>
        <p:cNvPr id="1" name=""/>
        <p:cNvGrpSpPr/>
        <p:nvPr/>
      </p:nvGrpSpPr>
      <p:grpSpPr>
        <a:xfrm>
          <a:off x="0" y="0"/>
          <a:ext cx="0" cy="0"/>
          <a:chOff x="0" y="0"/>
          <a:chExt cx="0" cy="0"/>
        </a:xfrm>
      </p:grpSpPr>
      <p:sp>
        <p:nvSpPr>
          <p:cNvPr id="4" name="Text Placeholder 3"/>
          <p:cNvSpPr>
            <a:spLocks noGrp="1"/>
          </p:cNvSpPr>
          <p:nvPr>
            <p:ph type="body" sz="quarter" idx="17" hasCustomPrompt="1"/>
          </p:nvPr>
        </p:nvSpPr>
        <p:spPr>
          <a:xfrm>
            <a:off x="467546" y="3929353"/>
            <a:ext cx="8219255" cy="2128548"/>
          </a:xfrm>
        </p:spPr>
        <p:txBody>
          <a:bodyPr>
            <a:noAutofit/>
          </a:bodyPr>
          <a:lstStyle>
            <a:lvl1pPr marL="0" marR="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sz="1800">
                <a:latin typeface="+mj-lt"/>
              </a:defRPr>
            </a:lvl1pPr>
            <a:lvl2pPr marL="355591" indent="0">
              <a:buNone/>
              <a:defRPr sz="1800"/>
            </a:lvl2pPr>
            <a:lvl3pPr marL="722295" indent="0">
              <a:buNone/>
              <a:defRPr sz="1800"/>
            </a:lvl3pPr>
            <a:lvl4pPr marL="1077886" indent="0">
              <a:buNone/>
              <a:defRPr sz="1800"/>
            </a:lvl4pPr>
            <a:lvl5pPr marL="1433476" indent="0">
              <a:buNone/>
              <a:defRPr sz="1800"/>
            </a:lvl5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caption (Segoe UI 18pt)</a:t>
            </a:r>
            <a:endParaRPr lang="en-GB" dirty="0"/>
          </a:p>
        </p:txBody>
      </p:sp>
      <p:sp>
        <p:nvSpPr>
          <p:cNvPr id="6" name="Text Placeholder 11"/>
          <p:cNvSpPr>
            <a:spLocks noGrp="1"/>
          </p:cNvSpPr>
          <p:nvPr>
            <p:ph type="body" sz="quarter" idx="13" hasCustomPrompt="1"/>
          </p:nvPr>
        </p:nvSpPr>
        <p:spPr>
          <a:xfrm>
            <a:off x="467545" y="295937"/>
            <a:ext cx="8208912" cy="610255"/>
          </a:xfrm>
          <a:prstGeom prst="rect">
            <a:avLst/>
          </a:prstGeom>
        </p:spPr>
        <p:txBody>
          <a:bodyPr lIns="0" tIns="0" rIns="0" bIns="0" anchor="b">
            <a:noAutofit/>
          </a:bodyPr>
          <a:lstStyle>
            <a:lvl1pPr marL="0" indent="0">
              <a:buNone/>
              <a:defRPr sz="2800" spc="0" baseline="0">
                <a:solidFill>
                  <a:srgbClr val="1A3441"/>
                </a:solidFill>
                <a:latin typeface="+mj-lt"/>
                <a:ea typeface="Segoe UI" panose="020B0502040204020203" pitchFamily="34" charset="0"/>
                <a:cs typeface="Segoe UI" panose="020B0502040204020203"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dirty="0"/>
              <a:t>Slide title (Segoe UI 28pt)</a:t>
            </a:r>
          </a:p>
        </p:txBody>
      </p:sp>
      <p:cxnSp>
        <p:nvCxnSpPr>
          <p:cNvPr id="9" name="Straight Connector 8"/>
          <p:cNvCxnSpPr/>
          <p:nvPr userDrawn="1"/>
        </p:nvCxnSpPr>
        <p:spPr>
          <a:xfrm>
            <a:off x="447676" y="1004457"/>
            <a:ext cx="8254365" cy="0"/>
          </a:xfrm>
          <a:prstGeom prst="line">
            <a:avLst/>
          </a:prstGeom>
          <a:ln w="6350">
            <a:solidFill>
              <a:srgbClr val="233845"/>
            </a:solidFill>
          </a:ln>
        </p:spPr>
        <p:style>
          <a:lnRef idx="1">
            <a:schemeClr val="accent1"/>
          </a:lnRef>
          <a:fillRef idx="0">
            <a:schemeClr val="accent1"/>
          </a:fillRef>
          <a:effectRef idx="0">
            <a:schemeClr val="accent1"/>
          </a:effectRef>
          <a:fontRef idx="minor">
            <a:schemeClr val="tx1"/>
          </a:fontRef>
        </p:style>
      </p:cxnSp>
      <p:sp>
        <p:nvSpPr>
          <p:cNvPr id="12" name="Slide Number Placeholder 4"/>
          <p:cNvSpPr>
            <a:spLocks noGrp="1"/>
          </p:cNvSpPr>
          <p:nvPr>
            <p:ph type="sldNum" sz="quarter" idx="4"/>
          </p:nvPr>
        </p:nvSpPr>
        <p:spPr>
          <a:xfrm>
            <a:off x="451550" y="6335889"/>
            <a:ext cx="510477" cy="253999"/>
          </a:xfrm>
          <a:prstGeom prst="rect">
            <a:avLst/>
          </a:prstGeom>
        </p:spPr>
        <p:txBody>
          <a:bodyPr vert="horz" lIns="91440" tIns="45720" rIns="91440" bIns="45720" rtlCol="0" anchor="ctr"/>
          <a:lstStyle>
            <a:lvl1pPr algn="l">
              <a:defRPr sz="800" spc="-100" baseline="0">
                <a:solidFill>
                  <a:schemeClr val="bg1">
                    <a:lumMod val="75000"/>
                  </a:schemeClr>
                </a:solidFill>
                <a:latin typeface="+mj-lt"/>
                <a:cs typeface="Arial" panose="020B0604020202020204" pitchFamily="34" charset="0"/>
              </a:defRPr>
            </a:lvl1pPr>
          </a:lstStyle>
          <a:p>
            <a:fld id="{3B3120AC-0FB0-4B1F-9EA2-DF78B8AED3C7}" type="slidenum">
              <a:rPr lang="en-GB" smtClean="0"/>
              <a:pPr/>
              <a:t>‹#›</a:t>
            </a:fld>
            <a:endParaRPr lang="en-GB" dirty="0"/>
          </a:p>
        </p:txBody>
      </p:sp>
      <p:sp>
        <p:nvSpPr>
          <p:cNvPr id="13" name="Date Placeholder 1"/>
          <p:cNvSpPr>
            <a:spLocks noGrp="1"/>
          </p:cNvSpPr>
          <p:nvPr>
            <p:ph type="dt" sz="half" idx="2"/>
          </p:nvPr>
        </p:nvSpPr>
        <p:spPr>
          <a:xfrm>
            <a:off x="962027" y="6335889"/>
            <a:ext cx="1343024" cy="253999"/>
          </a:xfrm>
          <a:prstGeom prst="rect">
            <a:avLst/>
          </a:prstGeom>
        </p:spPr>
        <p:txBody>
          <a:bodyPr vert="horz" lIns="91440" tIns="45720" rIns="91440" bIns="45720" rtlCol="0" anchor="ctr"/>
          <a:lstStyle>
            <a:lvl1pPr algn="l">
              <a:defRPr sz="800">
                <a:solidFill>
                  <a:schemeClr val="tx1">
                    <a:tint val="75000"/>
                  </a:schemeClr>
                </a:solidFill>
                <a:latin typeface="+mj-lt"/>
              </a:defRPr>
            </a:lvl1pPr>
          </a:lstStyle>
          <a:p>
            <a:r>
              <a:rPr lang="en-US" dirty="0"/>
              <a:t>.</a:t>
            </a:r>
            <a:endParaRPr lang="en-GB" dirty="0"/>
          </a:p>
        </p:txBody>
      </p:sp>
      <p:sp>
        <p:nvSpPr>
          <p:cNvPr id="3" name="Picture Placeholder 2"/>
          <p:cNvSpPr>
            <a:spLocks noGrp="1"/>
          </p:cNvSpPr>
          <p:nvPr>
            <p:ph type="pic" sz="quarter" idx="14"/>
          </p:nvPr>
        </p:nvSpPr>
        <p:spPr>
          <a:xfrm>
            <a:off x="467545" y="1135534"/>
            <a:ext cx="2646000" cy="2662743"/>
          </a:xfrm>
        </p:spPr>
        <p:txBody>
          <a:bodyPr anchor="ctr"/>
          <a:lstStyle>
            <a:lvl1pPr marL="0" indent="0" algn="ctr">
              <a:buNone/>
              <a:defRPr/>
            </a:lvl1pPr>
          </a:lstStyle>
          <a:p>
            <a:r>
              <a:rPr lang="en-US" dirty="0"/>
              <a:t>Click icon to add picture</a:t>
            </a:r>
            <a:endParaRPr lang="en-GB" dirty="0"/>
          </a:p>
        </p:txBody>
      </p:sp>
      <p:sp>
        <p:nvSpPr>
          <p:cNvPr id="7" name="Picture Placeholder 6"/>
          <p:cNvSpPr>
            <a:spLocks noGrp="1"/>
          </p:cNvSpPr>
          <p:nvPr>
            <p:ph type="pic" sz="quarter" idx="15"/>
          </p:nvPr>
        </p:nvSpPr>
        <p:spPr>
          <a:xfrm>
            <a:off x="3254173" y="1135534"/>
            <a:ext cx="2646000" cy="2662743"/>
          </a:xfrm>
        </p:spPr>
        <p:txBody>
          <a:bodyPr anchor="ctr"/>
          <a:lstStyle>
            <a:lvl1pPr marL="0" indent="0" algn="ctr">
              <a:buNone/>
              <a:defRPr/>
            </a:lvl1pPr>
          </a:lstStyle>
          <a:p>
            <a:r>
              <a:rPr lang="en-US" dirty="0"/>
              <a:t>Click icon to add picture</a:t>
            </a:r>
            <a:endParaRPr lang="en-GB" dirty="0"/>
          </a:p>
        </p:txBody>
      </p:sp>
      <p:sp>
        <p:nvSpPr>
          <p:cNvPr id="14" name="Picture Placeholder 13"/>
          <p:cNvSpPr>
            <a:spLocks noGrp="1"/>
          </p:cNvSpPr>
          <p:nvPr>
            <p:ph type="pic" sz="quarter" idx="16"/>
          </p:nvPr>
        </p:nvSpPr>
        <p:spPr>
          <a:xfrm>
            <a:off x="6040800" y="1135534"/>
            <a:ext cx="2646000" cy="2662743"/>
          </a:xfrm>
        </p:spPr>
        <p:txBody>
          <a:bodyPr anchor="ctr"/>
          <a:lstStyle>
            <a:lvl1pPr marL="0" indent="0" algn="ctr">
              <a:buNone/>
              <a:defRPr/>
            </a:lvl1pPr>
          </a:lstStyle>
          <a:p>
            <a:r>
              <a:rPr lang="en-US" dirty="0"/>
              <a:t>Click icon to add picture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9840" y="6399898"/>
            <a:ext cx="670592" cy="133011"/>
          </a:xfrm>
          <a:prstGeom prst="rect">
            <a:avLst/>
          </a:prstGeom>
        </p:spPr>
      </p:pic>
      <p:sp>
        <p:nvSpPr>
          <p:cNvPr id="16" name="Footer Placeholder 3"/>
          <p:cNvSpPr>
            <a:spLocks noGrp="1"/>
          </p:cNvSpPr>
          <p:nvPr>
            <p:ph type="ftr" sz="quarter" idx="3"/>
          </p:nvPr>
        </p:nvSpPr>
        <p:spPr>
          <a:xfrm>
            <a:off x="2305050" y="6335889"/>
            <a:ext cx="5514975" cy="253999"/>
          </a:xfrm>
          <a:prstGeom prst="rect">
            <a:avLst/>
          </a:prstGeom>
        </p:spPr>
        <p:txBody>
          <a:bodyPr vert="horz" lIns="91440" tIns="45720" rIns="91440" bIns="45720" rtlCol="0" anchor="ctr"/>
          <a:lstStyle>
            <a:lvl1pPr algn="l">
              <a:defRPr sz="800" spc="0" baseline="0">
                <a:solidFill>
                  <a:schemeClr val="bg1">
                    <a:lumMod val="75000"/>
                  </a:schemeClr>
                </a:solidFill>
                <a:latin typeface="+mj-lt"/>
                <a:cs typeface="Arial" panose="020B0604020202020204" pitchFamily="34" charset="0"/>
              </a:defRPr>
            </a:lvl1pPr>
          </a:lstStyle>
          <a:p>
            <a:endParaRPr lang="en-GB" dirty="0"/>
          </a:p>
        </p:txBody>
      </p:sp>
    </p:spTree>
    <p:extLst>
      <p:ext uri="{BB962C8B-B14F-4D97-AF65-F5344CB8AC3E}">
        <p14:creationId xmlns:p14="http://schemas.microsoft.com/office/powerpoint/2010/main" val="2021011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 layout with caption">
    <p:spTree>
      <p:nvGrpSpPr>
        <p:cNvPr id="1" name=""/>
        <p:cNvGrpSpPr/>
        <p:nvPr/>
      </p:nvGrpSpPr>
      <p:grpSpPr>
        <a:xfrm>
          <a:off x="0" y="0"/>
          <a:ext cx="0" cy="0"/>
          <a:chOff x="0" y="0"/>
          <a:chExt cx="0" cy="0"/>
        </a:xfrm>
      </p:grpSpPr>
      <p:sp>
        <p:nvSpPr>
          <p:cNvPr id="4" name="Text Placeholder 3"/>
          <p:cNvSpPr>
            <a:spLocks noGrp="1"/>
          </p:cNvSpPr>
          <p:nvPr>
            <p:ph type="body" sz="quarter" idx="17" hasCustomPrompt="1"/>
          </p:nvPr>
        </p:nvSpPr>
        <p:spPr>
          <a:xfrm>
            <a:off x="6040437" y="1134533"/>
            <a:ext cx="2635251" cy="4927600"/>
          </a:xfrm>
        </p:spPr>
        <p:txBody>
          <a:bodyPr>
            <a:normAutofit/>
          </a:bodyPr>
          <a:lstStyle>
            <a:lvl1pPr marL="0" indent="0">
              <a:buNone/>
              <a:defRPr sz="1800">
                <a:latin typeface="Segoe UI" panose="020B0502040204020203" pitchFamily="34" charset="0"/>
                <a:ea typeface="Segoe UI" panose="020B0502040204020203" pitchFamily="34" charset="0"/>
                <a:cs typeface="Segoe UI" panose="020B0502040204020203" pitchFamily="34" charset="0"/>
              </a:defRPr>
            </a:lvl1pPr>
            <a:lvl2pPr marL="355591" indent="0">
              <a:buNone/>
              <a:defRPr/>
            </a:lvl2pPr>
            <a:lvl3pPr marL="722295" indent="0">
              <a:buNone/>
              <a:defRPr/>
            </a:lvl3pPr>
            <a:lvl4pPr marL="1077886" indent="0">
              <a:buNone/>
              <a:defRPr/>
            </a:lvl4pPr>
            <a:lvl5pPr marL="1433476" indent="0">
              <a:buNone/>
              <a:defRPr/>
            </a:lvl5pPr>
          </a:lstStyle>
          <a:p>
            <a:pPr lvl="0"/>
            <a:r>
              <a:rPr lang="en-US" dirty="0"/>
              <a:t>Click to edit caption (Segoe UI 18pt)</a:t>
            </a:r>
            <a:endParaRPr lang="en-GB" dirty="0"/>
          </a:p>
        </p:txBody>
      </p:sp>
      <p:sp>
        <p:nvSpPr>
          <p:cNvPr id="6" name="Text Placeholder 11"/>
          <p:cNvSpPr>
            <a:spLocks noGrp="1"/>
          </p:cNvSpPr>
          <p:nvPr>
            <p:ph type="body" sz="quarter" idx="13" hasCustomPrompt="1"/>
          </p:nvPr>
        </p:nvSpPr>
        <p:spPr>
          <a:xfrm>
            <a:off x="467545" y="295937"/>
            <a:ext cx="8208912" cy="610255"/>
          </a:xfrm>
          <a:prstGeom prst="rect">
            <a:avLst/>
          </a:prstGeom>
        </p:spPr>
        <p:txBody>
          <a:bodyPr lIns="0" tIns="0" rIns="0" bIns="0" anchor="b">
            <a:noAutofit/>
          </a:bodyPr>
          <a:lstStyle>
            <a:lvl1pPr marL="0" indent="0">
              <a:buNone/>
              <a:defRPr sz="2800" spc="0" baseline="0">
                <a:solidFill>
                  <a:srgbClr val="1A3441"/>
                </a:solidFill>
                <a:latin typeface="+mj-lt"/>
                <a:ea typeface="Segoe UI" panose="020B0502040204020203" pitchFamily="34" charset="0"/>
                <a:cs typeface="Segoe UI" panose="020B0502040204020203"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dirty="0"/>
              <a:t>Slide title (Segoe UI 28pt)</a:t>
            </a:r>
          </a:p>
        </p:txBody>
      </p:sp>
      <p:cxnSp>
        <p:nvCxnSpPr>
          <p:cNvPr id="9" name="Straight Connector 8"/>
          <p:cNvCxnSpPr/>
          <p:nvPr userDrawn="1"/>
        </p:nvCxnSpPr>
        <p:spPr>
          <a:xfrm>
            <a:off x="447676" y="1004457"/>
            <a:ext cx="8254365" cy="0"/>
          </a:xfrm>
          <a:prstGeom prst="line">
            <a:avLst/>
          </a:prstGeom>
          <a:ln w="6350">
            <a:solidFill>
              <a:srgbClr val="233845"/>
            </a:solidFill>
          </a:ln>
        </p:spPr>
        <p:style>
          <a:lnRef idx="1">
            <a:schemeClr val="accent1"/>
          </a:lnRef>
          <a:fillRef idx="0">
            <a:schemeClr val="accent1"/>
          </a:fillRef>
          <a:effectRef idx="0">
            <a:schemeClr val="accent1"/>
          </a:effectRef>
          <a:fontRef idx="minor">
            <a:schemeClr val="tx1"/>
          </a:fontRef>
        </p:style>
      </p:cxnSp>
      <p:sp>
        <p:nvSpPr>
          <p:cNvPr id="12" name="Slide Number Placeholder 4"/>
          <p:cNvSpPr>
            <a:spLocks noGrp="1"/>
          </p:cNvSpPr>
          <p:nvPr>
            <p:ph type="sldNum" sz="quarter" idx="4"/>
          </p:nvPr>
        </p:nvSpPr>
        <p:spPr>
          <a:xfrm>
            <a:off x="451550" y="6335889"/>
            <a:ext cx="510477" cy="253999"/>
          </a:xfrm>
          <a:prstGeom prst="rect">
            <a:avLst/>
          </a:prstGeom>
        </p:spPr>
        <p:txBody>
          <a:bodyPr vert="horz" lIns="91440" tIns="45720" rIns="91440" bIns="45720" rtlCol="0" anchor="ctr"/>
          <a:lstStyle>
            <a:lvl1pPr algn="l">
              <a:defRPr sz="800" spc="-100" baseline="0">
                <a:solidFill>
                  <a:schemeClr val="bg1">
                    <a:lumMod val="75000"/>
                  </a:schemeClr>
                </a:solidFill>
                <a:latin typeface="+mj-lt"/>
                <a:cs typeface="Arial" panose="020B0604020202020204" pitchFamily="34" charset="0"/>
              </a:defRPr>
            </a:lvl1pPr>
          </a:lstStyle>
          <a:p>
            <a:fld id="{3B3120AC-0FB0-4B1F-9EA2-DF78B8AED3C7}" type="slidenum">
              <a:rPr lang="en-GB" smtClean="0"/>
              <a:pPr/>
              <a:t>‹#›</a:t>
            </a:fld>
            <a:endParaRPr lang="en-GB" dirty="0"/>
          </a:p>
        </p:txBody>
      </p:sp>
      <p:sp>
        <p:nvSpPr>
          <p:cNvPr id="13" name="Date Placeholder 1"/>
          <p:cNvSpPr>
            <a:spLocks noGrp="1"/>
          </p:cNvSpPr>
          <p:nvPr>
            <p:ph type="dt" sz="half" idx="2"/>
          </p:nvPr>
        </p:nvSpPr>
        <p:spPr>
          <a:xfrm>
            <a:off x="962027" y="6335889"/>
            <a:ext cx="1343024" cy="253999"/>
          </a:xfrm>
          <a:prstGeom prst="rect">
            <a:avLst/>
          </a:prstGeom>
        </p:spPr>
        <p:txBody>
          <a:bodyPr vert="horz" lIns="91440" tIns="45720" rIns="91440" bIns="45720" rtlCol="0" anchor="ctr"/>
          <a:lstStyle>
            <a:lvl1pPr algn="l">
              <a:defRPr sz="800">
                <a:solidFill>
                  <a:schemeClr val="tx1">
                    <a:tint val="75000"/>
                  </a:schemeClr>
                </a:solidFill>
                <a:latin typeface="+mj-lt"/>
              </a:defRPr>
            </a:lvl1pPr>
          </a:lstStyle>
          <a:p>
            <a:r>
              <a:rPr lang="en-US" dirty="0"/>
              <a:t>.</a:t>
            </a:r>
            <a:endParaRPr lang="en-GB" dirty="0"/>
          </a:p>
        </p:txBody>
      </p:sp>
      <p:sp>
        <p:nvSpPr>
          <p:cNvPr id="3" name="Picture Placeholder 2"/>
          <p:cNvSpPr>
            <a:spLocks noGrp="1"/>
          </p:cNvSpPr>
          <p:nvPr>
            <p:ph type="pic" sz="quarter" idx="14"/>
          </p:nvPr>
        </p:nvSpPr>
        <p:spPr>
          <a:xfrm>
            <a:off x="467546" y="1135533"/>
            <a:ext cx="5432628" cy="4925995"/>
          </a:xfrm>
        </p:spPr>
        <p:txBody>
          <a:bodyPr anchor="ctr"/>
          <a:lstStyle>
            <a:lvl1pPr marL="0" indent="0" algn="ctr">
              <a:buNone/>
              <a:defRPr/>
            </a:lvl1pPr>
          </a:lstStyle>
          <a:p>
            <a:r>
              <a:rPr lang="en-US" dirty="0"/>
              <a:t>Click icon to add picture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9840" y="6399898"/>
            <a:ext cx="670592" cy="133011"/>
          </a:xfrm>
          <a:prstGeom prst="rect">
            <a:avLst/>
          </a:prstGeom>
        </p:spPr>
      </p:pic>
      <p:sp>
        <p:nvSpPr>
          <p:cNvPr id="10" name="Footer Placeholder 3"/>
          <p:cNvSpPr>
            <a:spLocks noGrp="1"/>
          </p:cNvSpPr>
          <p:nvPr>
            <p:ph type="ftr" sz="quarter" idx="3"/>
          </p:nvPr>
        </p:nvSpPr>
        <p:spPr>
          <a:xfrm>
            <a:off x="2305050" y="6335889"/>
            <a:ext cx="5514975" cy="253999"/>
          </a:xfrm>
          <a:prstGeom prst="rect">
            <a:avLst/>
          </a:prstGeom>
        </p:spPr>
        <p:txBody>
          <a:bodyPr vert="horz" lIns="91440" tIns="45720" rIns="91440" bIns="45720" rtlCol="0" anchor="ctr"/>
          <a:lstStyle>
            <a:lvl1pPr algn="l">
              <a:defRPr sz="800" spc="0" baseline="0">
                <a:solidFill>
                  <a:schemeClr val="bg1">
                    <a:lumMod val="75000"/>
                  </a:schemeClr>
                </a:solidFill>
                <a:latin typeface="+mj-lt"/>
                <a:cs typeface="Arial" panose="020B0604020202020204" pitchFamily="34" charset="0"/>
              </a:defRPr>
            </a:lvl1pPr>
          </a:lstStyle>
          <a:p>
            <a:endParaRPr lang="en-GB" dirty="0"/>
          </a:p>
        </p:txBody>
      </p:sp>
    </p:spTree>
    <p:extLst>
      <p:ext uri="{BB962C8B-B14F-4D97-AF65-F5344CB8AC3E}">
        <p14:creationId xmlns:p14="http://schemas.microsoft.com/office/powerpoint/2010/main" val="20358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6" name="Text Placeholder 11"/>
          <p:cNvSpPr>
            <a:spLocks noGrp="1"/>
          </p:cNvSpPr>
          <p:nvPr>
            <p:ph type="body" sz="quarter" idx="13" hasCustomPrompt="1"/>
          </p:nvPr>
        </p:nvSpPr>
        <p:spPr>
          <a:xfrm>
            <a:off x="467545" y="295937"/>
            <a:ext cx="8208912" cy="610255"/>
          </a:xfrm>
          <a:prstGeom prst="rect">
            <a:avLst/>
          </a:prstGeom>
        </p:spPr>
        <p:txBody>
          <a:bodyPr lIns="0" tIns="0" rIns="0" bIns="0" anchor="b">
            <a:noAutofit/>
          </a:bodyPr>
          <a:lstStyle>
            <a:lvl1pPr marL="0" indent="0">
              <a:buNone/>
              <a:defRPr sz="2800" spc="0" baseline="0">
                <a:solidFill>
                  <a:srgbClr val="1A3441"/>
                </a:solidFill>
                <a:latin typeface="+mj-lt"/>
                <a:ea typeface="Segoe UI" panose="020B0502040204020203" pitchFamily="34" charset="0"/>
                <a:cs typeface="Segoe UI" panose="020B0502040204020203"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dirty="0"/>
              <a:t>Project title (Segoe UI 28pt)</a:t>
            </a:r>
          </a:p>
        </p:txBody>
      </p:sp>
      <p:cxnSp>
        <p:nvCxnSpPr>
          <p:cNvPr id="9" name="Straight Connector 8"/>
          <p:cNvCxnSpPr/>
          <p:nvPr userDrawn="1"/>
        </p:nvCxnSpPr>
        <p:spPr>
          <a:xfrm>
            <a:off x="447676" y="1004457"/>
            <a:ext cx="8254365" cy="0"/>
          </a:xfrm>
          <a:prstGeom prst="line">
            <a:avLst/>
          </a:prstGeom>
          <a:ln w="6350">
            <a:solidFill>
              <a:srgbClr val="233845"/>
            </a:solidFill>
          </a:ln>
        </p:spPr>
        <p:style>
          <a:lnRef idx="1">
            <a:schemeClr val="accent1"/>
          </a:lnRef>
          <a:fillRef idx="0">
            <a:schemeClr val="accent1"/>
          </a:fillRef>
          <a:effectRef idx="0">
            <a:schemeClr val="accent1"/>
          </a:effectRef>
          <a:fontRef idx="minor">
            <a:schemeClr val="tx1"/>
          </a:fontRef>
        </p:style>
      </p:cxnSp>
      <p:sp>
        <p:nvSpPr>
          <p:cNvPr id="8" name="Text Placeholder 11"/>
          <p:cNvSpPr>
            <a:spLocks noGrp="1"/>
          </p:cNvSpPr>
          <p:nvPr>
            <p:ph type="body" sz="quarter" idx="14" hasCustomPrompt="1"/>
          </p:nvPr>
        </p:nvSpPr>
        <p:spPr>
          <a:xfrm>
            <a:off x="470402" y="1135537"/>
            <a:ext cx="8216399" cy="452471"/>
          </a:xfrm>
          <a:prstGeom prst="rect">
            <a:avLst/>
          </a:prstGeom>
        </p:spPr>
        <p:txBody>
          <a:bodyPr lIns="0" tIns="0" rIns="0" bIns="0" anchor="ctr">
            <a:noAutofit/>
          </a:bodyPr>
          <a:lstStyle>
            <a:lvl1pPr marL="0" indent="0">
              <a:buNone/>
              <a:defRPr sz="1800" spc="0" baseline="0">
                <a:solidFill>
                  <a:srgbClr val="884C91"/>
                </a:solidFill>
                <a:latin typeface="Segoe UI" panose="020B0502040204020203" pitchFamily="34" charset="0"/>
                <a:ea typeface="Segoe UI" panose="020B0502040204020203" pitchFamily="34" charset="0"/>
                <a:cs typeface="Segoe UI" panose="020B0502040204020203"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dirty="0"/>
              <a:t>Location (Segoe UI 18pt)</a:t>
            </a:r>
          </a:p>
        </p:txBody>
      </p:sp>
      <p:sp>
        <p:nvSpPr>
          <p:cNvPr id="14" name="Slide Number Placeholder 4"/>
          <p:cNvSpPr>
            <a:spLocks noGrp="1"/>
          </p:cNvSpPr>
          <p:nvPr>
            <p:ph type="sldNum" sz="quarter" idx="4"/>
          </p:nvPr>
        </p:nvSpPr>
        <p:spPr>
          <a:xfrm>
            <a:off x="451550" y="6335889"/>
            <a:ext cx="510477" cy="253999"/>
          </a:xfrm>
          <a:prstGeom prst="rect">
            <a:avLst/>
          </a:prstGeom>
        </p:spPr>
        <p:txBody>
          <a:bodyPr vert="horz" lIns="91440" tIns="45720" rIns="91440" bIns="45720" rtlCol="0" anchor="ctr"/>
          <a:lstStyle>
            <a:lvl1pPr algn="l">
              <a:defRPr sz="800" spc="-100" baseline="0">
                <a:solidFill>
                  <a:schemeClr val="bg1">
                    <a:lumMod val="75000"/>
                  </a:schemeClr>
                </a:solidFill>
                <a:latin typeface="+mj-lt"/>
                <a:cs typeface="Arial" panose="020B0604020202020204" pitchFamily="34" charset="0"/>
              </a:defRPr>
            </a:lvl1pPr>
          </a:lstStyle>
          <a:p>
            <a:fld id="{3B3120AC-0FB0-4B1F-9EA2-DF78B8AED3C7}" type="slidenum">
              <a:rPr lang="en-GB" smtClean="0"/>
              <a:pPr/>
              <a:t>‹#›</a:t>
            </a:fld>
            <a:endParaRPr lang="en-GB" dirty="0"/>
          </a:p>
        </p:txBody>
      </p:sp>
      <p:sp>
        <p:nvSpPr>
          <p:cNvPr id="15" name="Date Placeholder 1"/>
          <p:cNvSpPr>
            <a:spLocks noGrp="1"/>
          </p:cNvSpPr>
          <p:nvPr>
            <p:ph type="dt" sz="half" idx="2"/>
          </p:nvPr>
        </p:nvSpPr>
        <p:spPr>
          <a:xfrm>
            <a:off x="962027" y="6335889"/>
            <a:ext cx="1343024" cy="253999"/>
          </a:xfrm>
          <a:prstGeom prst="rect">
            <a:avLst/>
          </a:prstGeom>
        </p:spPr>
        <p:txBody>
          <a:bodyPr vert="horz" lIns="91440" tIns="45720" rIns="91440" bIns="45720" rtlCol="0" anchor="ctr"/>
          <a:lstStyle>
            <a:lvl1pPr algn="l">
              <a:defRPr sz="800">
                <a:solidFill>
                  <a:schemeClr val="tx1">
                    <a:tint val="75000"/>
                  </a:schemeClr>
                </a:solidFill>
                <a:latin typeface="+mj-lt"/>
              </a:defRPr>
            </a:lvl1pPr>
          </a:lstStyle>
          <a:p>
            <a:r>
              <a:rPr lang="en-US" dirty="0"/>
              <a:t>.</a:t>
            </a:r>
            <a:endParaRPr lang="en-GB" dirty="0"/>
          </a:p>
        </p:txBody>
      </p:sp>
      <p:sp>
        <p:nvSpPr>
          <p:cNvPr id="16" name="Picture Placeholder 6"/>
          <p:cNvSpPr>
            <a:spLocks noGrp="1"/>
          </p:cNvSpPr>
          <p:nvPr>
            <p:ph type="pic" sz="quarter" idx="17"/>
          </p:nvPr>
        </p:nvSpPr>
        <p:spPr>
          <a:xfrm>
            <a:off x="467545" y="2552702"/>
            <a:ext cx="8208912" cy="3517900"/>
          </a:xfrm>
        </p:spPr>
        <p:txBody>
          <a:bodyPr anchor="ctr"/>
          <a:lstStyle>
            <a:lvl1pPr marL="0" indent="0" algn="ctr">
              <a:buNone/>
              <a:defRPr/>
            </a:lvl1pPr>
          </a:lstStyle>
          <a:p>
            <a:r>
              <a:rPr lang="en-US" dirty="0"/>
              <a:t>Click icon to add picture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9840" y="6399898"/>
            <a:ext cx="670592" cy="133011"/>
          </a:xfrm>
          <a:prstGeom prst="rect">
            <a:avLst/>
          </a:prstGeom>
        </p:spPr>
      </p:pic>
      <p:sp>
        <p:nvSpPr>
          <p:cNvPr id="3" name="Table Placeholder 2"/>
          <p:cNvSpPr>
            <a:spLocks noGrp="1"/>
          </p:cNvSpPr>
          <p:nvPr>
            <p:ph type="tbl" sz="quarter" idx="18"/>
          </p:nvPr>
        </p:nvSpPr>
        <p:spPr>
          <a:xfrm>
            <a:off x="459399" y="1619252"/>
            <a:ext cx="8228781" cy="933450"/>
          </a:xfrm>
        </p:spPr>
        <p:txBody>
          <a:bodyPr anchor="ctr"/>
          <a:lstStyle>
            <a:lvl1pPr marL="0" indent="0" algn="ctr">
              <a:buNone/>
              <a:defRPr/>
            </a:lvl1pPr>
          </a:lstStyle>
          <a:p>
            <a:r>
              <a:rPr lang="en-US" dirty="0"/>
              <a:t>Click icon to add table</a:t>
            </a:r>
            <a:endParaRPr lang="en-GB" dirty="0"/>
          </a:p>
        </p:txBody>
      </p:sp>
      <p:sp>
        <p:nvSpPr>
          <p:cNvPr id="12" name="Footer Placeholder 3"/>
          <p:cNvSpPr>
            <a:spLocks noGrp="1"/>
          </p:cNvSpPr>
          <p:nvPr>
            <p:ph type="ftr" sz="quarter" idx="3"/>
          </p:nvPr>
        </p:nvSpPr>
        <p:spPr>
          <a:xfrm>
            <a:off x="2305050" y="6335889"/>
            <a:ext cx="5514975" cy="253999"/>
          </a:xfrm>
          <a:prstGeom prst="rect">
            <a:avLst/>
          </a:prstGeom>
        </p:spPr>
        <p:txBody>
          <a:bodyPr vert="horz" lIns="91440" tIns="45720" rIns="91440" bIns="45720" rtlCol="0" anchor="ctr"/>
          <a:lstStyle>
            <a:lvl1pPr algn="l">
              <a:defRPr sz="800" spc="0" baseline="0">
                <a:solidFill>
                  <a:schemeClr val="bg1">
                    <a:lumMod val="75000"/>
                  </a:schemeClr>
                </a:solidFill>
                <a:latin typeface="+mj-lt"/>
                <a:cs typeface="Arial" panose="020B0604020202020204" pitchFamily="34" charset="0"/>
              </a:defRPr>
            </a:lvl1pPr>
          </a:lstStyle>
          <a:p>
            <a:endParaRPr lang="en-GB" dirty="0"/>
          </a:p>
        </p:txBody>
      </p:sp>
    </p:spTree>
    <p:extLst>
      <p:ext uri="{BB962C8B-B14F-4D97-AF65-F5344CB8AC3E}">
        <p14:creationId xmlns:p14="http://schemas.microsoft.com/office/powerpoint/2010/main" val="141360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Subtitle 2"/>
          <p:cNvSpPr txBox="1">
            <a:spLocks/>
          </p:cNvSpPr>
          <p:nvPr userDrawn="1"/>
        </p:nvSpPr>
        <p:spPr>
          <a:xfrm>
            <a:off x="1371600" y="6057900"/>
            <a:ext cx="6400800" cy="714437"/>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kern="1200" spc="0" baseline="0">
                <a:solidFill>
                  <a:srgbClr val="233845"/>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spc="0" baseline="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200" kern="1200" spc="0" baseline="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spc="0" baseline="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spc="0" baseline="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sz="1200" b="1" dirty="0">
                <a:solidFill>
                  <a:srgbClr val="233845"/>
                </a:solidFill>
                <a:latin typeface="Segoe UI" panose="020B0502040204020203" pitchFamily="34" charset="0"/>
                <a:ea typeface="Segoe UI" panose="020B0502040204020203" pitchFamily="34" charset="0"/>
                <a:cs typeface="Segoe UI" panose="020B0502040204020203" pitchFamily="34" charset="0"/>
              </a:rPr>
              <a:t>woodplc.com</a:t>
            </a:r>
            <a:endParaRPr lang="en-GB" sz="1200" b="1" dirty="0">
              <a:solidFill>
                <a:srgbClr val="233845"/>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3" descr="G:\Creative Services\Graphics\Register\04475 - Amec Foster Wheeler acquisition\LOGO FILES\logos for brand toolkit\Wood logo GREY 70m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2000" y="3182435"/>
            <a:ext cx="1620000" cy="49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68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8" name="Picture 2" descr="\\WOODGROUP.COM\homedrives\wgpsn\WGPSN\UK-Aberdeen\steven.paxton\Desktop\tea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0000"/>
          <a:stretch/>
        </p:blipFill>
        <p:spPr bwMode="auto">
          <a:xfrm>
            <a:off x="5728804" y="3"/>
            <a:ext cx="341519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Creative Services\Graphics\Register\04475 - Amec Foster Wheeler acquisition\LOGO FILES\logos for brand toolkit\Wood logo GREY 70mm.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5300" y="453760"/>
            <a:ext cx="1620000" cy="493130"/>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userDrawn="1"/>
        </p:nvSpPr>
        <p:spPr>
          <a:xfrm>
            <a:off x="495300" y="6250101"/>
            <a:ext cx="6400800" cy="247105"/>
          </a:xfrm>
          <a:prstGeom prst="rect">
            <a:avLst/>
          </a:prstGeom>
        </p:spPr>
        <p:txBody>
          <a:bodyPr vert="horz" lIns="0" tIns="0" rIns="0" bIns="0" rtlCol="0">
            <a:normAutofit/>
          </a:bodyPr>
          <a:lstStyle>
            <a:lvl1pPr marL="0" indent="0" algn="l" defTabSz="914400" rtl="0" eaLnBrk="1" latinLnBrk="0" hangingPunct="1">
              <a:spcBef>
                <a:spcPct val="20000"/>
              </a:spcBef>
              <a:buFont typeface="Arial" panose="020B0604020202020204" pitchFamily="34" charset="0"/>
              <a:buNone/>
              <a:defRPr sz="1400" kern="1200" spc="0" baseline="0">
                <a:solidFill>
                  <a:srgbClr val="233845"/>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spc="0" baseline="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200" kern="1200" spc="0" baseline="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spc="0" baseline="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spc="0" baseline="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dirty="0">
                <a:solidFill>
                  <a:srgbClr val="2DBDB6"/>
                </a:solidFill>
                <a:latin typeface="Segoe UI" panose="020B0502040204020203" pitchFamily="34" charset="0"/>
                <a:ea typeface="Segoe UI" panose="020B0502040204020203" pitchFamily="34" charset="0"/>
                <a:cs typeface="Segoe UI" panose="020B0502040204020203" pitchFamily="34" charset="0"/>
              </a:rPr>
              <a:t>woodplc.com</a:t>
            </a:r>
            <a:endParaRPr lang="en-GB" sz="1200" b="1" dirty="0">
              <a:solidFill>
                <a:srgbClr val="2DBDB6"/>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itle 1"/>
          <p:cNvSpPr>
            <a:spLocks noGrp="1"/>
          </p:cNvSpPr>
          <p:nvPr>
            <p:ph type="ctrTitle" hasCustomPrompt="1"/>
          </p:nvPr>
        </p:nvSpPr>
        <p:spPr>
          <a:xfrm>
            <a:off x="495300" y="2994165"/>
            <a:ext cx="5400000" cy="1368436"/>
          </a:xfrm>
          <a:prstGeom prst="rect">
            <a:avLst/>
          </a:prstGeom>
        </p:spPr>
        <p:txBody>
          <a:bodyPr lIns="0" tIns="0" rIns="0" bIns="0">
            <a:normAutofit/>
          </a:bodyPr>
          <a:lstStyle>
            <a:lvl1pPr algn="l">
              <a:defRPr sz="2800" spc="0" baseline="0">
                <a:solidFill>
                  <a:srgbClr val="233845"/>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Presentation title here over a maximum of two lines</a:t>
            </a:r>
            <a:endParaRPr lang="en-GB" dirty="0"/>
          </a:p>
        </p:txBody>
      </p:sp>
      <p:sp>
        <p:nvSpPr>
          <p:cNvPr id="18" name="Subtitle 2"/>
          <p:cNvSpPr>
            <a:spLocks noGrp="1"/>
          </p:cNvSpPr>
          <p:nvPr>
            <p:ph type="subTitle" idx="1" hasCustomPrompt="1"/>
          </p:nvPr>
        </p:nvSpPr>
        <p:spPr>
          <a:xfrm>
            <a:off x="495300" y="4375127"/>
            <a:ext cx="5400000" cy="720000"/>
          </a:xfrm>
        </p:spPr>
        <p:txBody>
          <a:bodyPr lIns="0" tIns="0" bIns="0">
            <a:normAutofit/>
          </a:bodyPr>
          <a:lstStyle>
            <a:lvl1pPr marL="0" indent="0" algn="l">
              <a:buNone/>
              <a:defRPr sz="1800" spc="0" baseline="0">
                <a:solidFill>
                  <a:srgbClr val="233845"/>
                </a:solidFill>
                <a:latin typeface="Segoe UI" panose="020B0502040204020203" pitchFamily="34" charset="0"/>
                <a:ea typeface="Segoe UI" panose="020B0502040204020203" pitchFamily="34" charset="0"/>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a:t>
            </a:r>
            <a:endParaRPr lang="en-GB" dirty="0"/>
          </a:p>
        </p:txBody>
      </p:sp>
    </p:spTree>
    <p:extLst>
      <p:ext uri="{BB962C8B-B14F-4D97-AF65-F5344CB8AC3E}">
        <p14:creationId xmlns:p14="http://schemas.microsoft.com/office/powerpoint/2010/main" val="47796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7" name="Picture 2" descr="\\WOODGROUP.COM\homedrives\wgpsn\WGPSN\UK-Aberdeen\steven.paxton\Desktop\GREEN.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0000"/>
          <a:stretch/>
        </p:blipFill>
        <p:spPr bwMode="auto">
          <a:xfrm>
            <a:off x="5728804" y="0"/>
            <a:ext cx="341519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Creative Services\Graphics\Register\04475 - Amec Foster Wheeler acquisition\LOGO FILES\logos for brand toolkit\Wood logo GREY 70mm.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5300" y="453760"/>
            <a:ext cx="1620000" cy="493130"/>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userDrawn="1"/>
        </p:nvSpPr>
        <p:spPr>
          <a:xfrm>
            <a:off x="495300" y="6250101"/>
            <a:ext cx="6400800" cy="247105"/>
          </a:xfrm>
          <a:prstGeom prst="rect">
            <a:avLst/>
          </a:prstGeom>
        </p:spPr>
        <p:txBody>
          <a:bodyPr vert="horz" lIns="0" tIns="0" rIns="0" bIns="0" rtlCol="0">
            <a:normAutofit/>
          </a:bodyPr>
          <a:lstStyle>
            <a:lvl1pPr marL="0" indent="0" algn="l" defTabSz="914400" rtl="0" eaLnBrk="1" latinLnBrk="0" hangingPunct="1">
              <a:spcBef>
                <a:spcPct val="20000"/>
              </a:spcBef>
              <a:buFont typeface="Arial" panose="020B0604020202020204" pitchFamily="34" charset="0"/>
              <a:buNone/>
              <a:defRPr sz="1400" kern="1200" spc="0" baseline="0">
                <a:solidFill>
                  <a:srgbClr val="233845"/>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spc="0" baseline="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200" kern="1200" spc="0" baseline="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spc="0" baseline="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spc="0" baseline="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dirty="0">
                <a:solidFill>
                  <a:srgbClr val="88C540"/>
                </a:solidFill>
                <a:latin typeface="Segoe UI" panose="020B0502040204020203" pitchFamily="34" charset="0"/>
                <a:ea typeface="Segoe UI" panose="020B0502040204020203" pitchFamily="34" charset="0"/>
                <a:cs typeface="Segoe UI" panose="020B0502040204020203" pitchFamily="34" charset="0"/>
              </a:rPr>
              <a:t>woodplc.com</a:t>
            </a:r>
            <a:endParaRPr lang="en-GB" sz="1200" b="1" dirty="0">
              <a:solidFill>
                <a:srgbClr val="88C540"/>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itle 1"/>
          <p:cNvSpPr>
            <a:spLocks noGrp="1"/>
          </p:cNvSpPr>
          <p:nvPr>
            <p:ph type="ctrTitle" hasCustomPrompt="1"/>
          </p:nvPr>
        </p:nvSpPr>
        <p:spPr>
          <a:xfrm>
            <a:off x="495300" y="2994165"/>
            <a:ext cx="5400000" cy="1368436"/>
          </a:xfrm>
          <a:prstGeom prst="rect">
            <a:avLst/>
          </a:prstGeom>
        </p:spPr>
        <p:txBody>
          <a:bodyPr lIns="0" tIns="0" rIns="0" bIns="0">
            <a:normAutofit/>
          </a:bodyPr>
          <a:lstStyle>
            <a:lvl1pPr algn="l">
              <a:defRPr sz="2800" spc="0" baseline="0">
                <a:solidFill>
                  <a:srgbClr val="233845"/>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Presentation title here over a maximum of two lines</a:t>
            </a:r>
            <a:endParaRPr lang="en-GB" dirty="0"/>
          </a:p>
        </p:txBody>
      </p:sp>
      <p:sp>
        <p:nvSpPr>
          <p:cNvPr id="18" name="Subtitle 2"/>
          <p:cNvSpPr>
            <a:spLocks noGrp="1"/>
          </p:cNvSpPr>
          <p:nvPr>
            <p:ph type="subTitle" idx="1" hasCustomPrompt="1"/>
          </p:nvPr>
        </p:nvSpPr>
        <p:spPr>
          <a:xfrm>
            <a:off x="495300" y="4375127"/>
            <a:ext cx="5400000" cy="720000"/>
          </a:xfrm>
        </p:spPr>
        <p:txBody>
          <a:bodyPr lIns="0" tIns="0" bIns="0">
            <a:normAutofit/>
          </a:bodyPr>
          <a:lstStyle>
            <a:lvl1pPr marL="0" indent="0" algn="l">
              <a:buNone/>
              <a:defRPr sz="1800" spc="0" baseline="0">
                <a:solidFill>
                  <a:srgbClr val="233845"/>
                </a:solidFill>
                <a:latin typeface="Segoe UI" panose="020B0502040204020203" pitchFamily="34" charset="0"/>
                <a:ea typeface="Segoe UI" panose="020B0502040204020203" pitchFamily="34" charset="0"/>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a:t>
            </a:r>
            <a:endParaRPr lang="en-GB" dirty="0"/>
          </a:p>
        </p:txBody>
      </p:sp>
    </p:spTree>
    <p:extLst>
      <p:ext uri="{BB962C8B-B14F-4D97-AF65-F5344CB8AC3E}">
        <p14:creationId xmlns:p14="http://schemas.microsoft.com/office/powerpoint/2010/main" val="314566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Gre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5691"/>
          <a:stretch/>
        </p:blipFill>
        <p:spPr>
          <a:xfrm>
            <a:off x="5728804" y="0"/>
            <a:ext cx="3415197" cy="6858000"/>
          </a:xfrm>
          <a:prstGeom prst="rect">
            <a:avLst/>
          </a:prstGeom>
        </p:spPr>
      </p:pic>
      <p:pic>
        <p:nvPicPr>
          <p:cNvPr id="9" name="Picture 3" descr="G:\Creative Services\Graphics\Register\04475 - Amec Foster Wheeler acquisition\LOGO FILES\logos for brand toolkit\Wood logo GREY 70mm.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5300" y="453760"/>
            <a:ext cx="1620000" cy="4931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10608" y="6094306"/>
            <a:ext cx="756000" cy="150823"/>
          </a:xfrm>
          <a:prstGeom prst="rect">
            <a:avLst/>
          </a:prstGeom>
        </p:spPr>
      </p:pic>
      <p:sp>
        <p:nvSpPr>
          <p:cNvPr id="17" name="Subtitle 2"/>
          <p:cNvSpPr txBox="1">
            <a:spLocks/>
          </p:cNvSpPr>
          <p:nvPr userDrawn="1"/>
        </p:nvSpPr>
        <p:spPr>
          <a:xfrm>
            <a:off x="495300" y="6250101"/>
            <a:ext cx="6400800" cy="247105"/>
          </a:xfrm>
          <a:prstGeom prst="rect">
            <a:avLst/>
          </a:prstGeom>
        </p:spPr>
        <p:txBody>
          <a:bodyPr vert="horz" lIns="0" tIns="0" rIns="0" bIns="0" rtlCol="0">
            <a:normAutofit/>
          </a:bodyPr>
          <a:lstStyle>
            <a:lvl1pPr marL="0" indent="0" algn="l" defTabSz="914400" rtl="0" eaLnBrk="1" latinLnBrk="0" hangingPunct="1">
              <a:spcBef>
                <a:spcPct val="20000"/>
              </a:spcBef>
              <a:buFont typeface="Arial" panose="020B0604020202020204" pitchFamily="34" charset="0"/>
              <a:buNone/>
              <a:defRPr sz="1400" kern="1200" spc="0" baseline="0">
                <a:solidFill>
                  <a:srgbClr val="233845"/>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spc="0" baseline="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200" kern="1200" spc="0" baseline="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spc="0" baseline="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spc="0" baseline="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dirty="0">
                <a:solidFill>
                  <a:srgbClr val="233845"/>
                </a:solidFill>
                <a:latin typeface="Segoe UI" panose="020B0502040204020203" pitchFamily="34" charset="0"/>
                <a:ea typeface="Segoe UI" panose="020B0502040204020203" pitchFamily="34" charset="0"/>
                <a:cs typeface="Segoe UI" panose="020B0502040204020203" pitchFamily="34" charset="0"/>
              </a:rPr>
              <a:t>woodplc.com</a:t>
            </a:r>
            <a:endParaRPr lang="en-GB" sz="1200" b="1" dirty="0">
              <a:solidFill>
                <a:srgbClr val="233845"/>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a:spLocks noGrp="1"/>
          </p:cNvSpPr>
          <p:nvPr>
            <p:ph type="ctrTitle" hasCustomPrompt="1"/>
          </p:nvPr>
        </p:nvSpPr>
        <p:spPr>
          <a:xfrm>
            <a:off x="495300" y="2994165"/>
            <a:ext cx="5400000" cy="1368436"/>
          </a:xfrm>
          <a:prstGeom prst="rect">
            <a:avLst/>
          </a:prstGeom>
        </p:spPr>
        <p:txBody>
          <a:bodyPr lIns="0" tIns="0" rIns="0" bIns="0">
            <a:normAutofit/>
          </a:bodyPr>
          <a:lstStyle>
            <a:lvl1pPr algn="l">
              <a:defRPr sz="2800" spc="0" baseline="0">
                <a:solidFill>
                  <a:srgbClr val="233845"/>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Presentation title here over a maximum of two lines</a:t>
            </a:r>
            <a:endParaRPr lang="en-GB" dirty="0"/>
          </a:p>
        </p:txBody>
      </p:sp>
      <p:sp>
        <p:nvSpPr>
          <p:cNvPr id="19" name="Subtitle 2"/>
          <p:cNvSpPr>
            <a:spLocks noGrp="1"/>
          </p:cNvSpPr>
          <p:nvPr>
            <p:ph type="subTitle" idx="1" hasCustomPrompt="1"/>
          </p:nvPr>
        </p:nvSpPr>
        <p:spPr>
          <a:xfrm>
            <a:off x="495300" y="4375127"/>
            <a:ext cx="5400000" cy="720000"/>
          </a:xfrm>
        </p:spPr>
        <p:txBody>
          <a:bodyPr lIns="0" tIns="0" bIns="0">
            <a:normAutofit/>
          </a:bodyPr>
          <a:lstStyle>
            <a:lvl1pPr marL="0" indent="0" algn="l">
              <a:buNone/>
              <a:defRPr sz="1800" spc="0" baseline="0">
                <a:solidFill>
                  <a:srgbClr val="233845"/>
                </a:solidFill>
                <a:latin typeface="Segoe UI" panose="020B0502040204020203" pitchFamily="34" charset="0"/>
                <a:ea typeface="Segoe UI" panose="020B0502040204020203" pitchFamily="34" charset="0"/>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a:t>
            </a:r>
            <a:endParaRPr lang="en-GB" dirty="0"/>
          </a:p>
        </p:txBody>
      </p:sp>
    </p:spTree>
    <p:extLst>
      <p:ext uri="{BB962C8B-B14F-4D97-AF65-F5344CB8AC3E}">
        <p14:creationId xmlns:p14="http://schemas.microsoft.com/office/powerpoint/2010/main" val="99874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Purple">
    <p:spTree>
      <p:nvGrpSpPr>
        <p:cNvPr id="1" name=""/>
        <p:cNvGrpSpPr/>
        <p:nvPr/>
      </p:nvGrpSpPr>
      <p:grpSpPr>
        <a:xfrm>
          <a:off x="0" y="0"/>
          <a:ext cx="0" cy="0"/>
          <a:chOff x="0" y="0"/>
          <a:chExt cx="0" cy="0"/>
        </a:xfrm>
      </p:grpSpPr>
      <p:sp>
        <p:nvSpPr>
          <p:cNvPr id="10" name="Rectangle 9"/>
          <p:cNvSpPr/>
          <p:nvPr userDrawn="1"/>
        </p:nvSpPr>
        <p:spPr>
          <a:xfrm>
            <a:off x="3" y="3"/>
            <a:ext cx="9143999" cy="6858001"/>
          </a:xfrm>
          <a:prstGeom prst="rect">
            <a:avLst/>
          </a:prstGeom>
          <a:solidFill>
            <a:srgbClr val="884C9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8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41352"/>
            <a:ext cx="9144000" cy="4616648"/>
          </a:xfrm>
          <a:prstGeom prst="rect">
            <a:avLst/>
          </a:prstGeom>
        </p:spPr>
      </p:pic>
      <p:sp>
        <p:nvSpPr>
          <p:cNvPr id="6" name="Title 1"/>
          <p:cNvSpPr>
            <a:spLocks noGrp="1"/>
          </p:cNvSpPr>
          <p:nvPr>
            <p:ph type="ctrTitle" hasCustomPrompt="1"/>
          </p:nvPr>
        </p:nvSpPr>
        <p:spPr>
          <a:xfrm>
            <a:off x="425185" y="3600000"/>
            <a:ext cx="7920000" cy="1200000"/>
          </a:xfrm>
          <a:prstGeom prst="rect">
            <a:avLst/>
          </a:prstGeom>
        </p:spPr>
        <p:txBody>
          <a:bodyPr lIns="0" tIns="0" rIns="0" bIns="0">
            <a:normAutofit/>
          </a:bodyPr>
          <a:lstStyle>
            <a:lvl1pPr algn="l">
              <a:defRPr sz="28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Section title</a:t>
            </a:r>
            <a:endParaRPr lang="en-GB" dirty="0"/>
          </a:p>
        </p:txBody>
      </p:sp>
      <p:sp>
        <p:nvSpPr>
          <p:cNvPr id="7" name="Subtitle 2"/>
          <p:cNvSpPr>
            <a:spLocks noGrp="1"/>
          </p:cNvSpPr>
          <p:nvPr>
            <p:ph type="subTitle" idx="1" hasCustomPrompt="1"/>
          </p:nvPr>
        </p:nvSpPr>
        <p:spPr>
          <a:xfrm>
            <a:off x="425185" y="4800000"/>
            <a:ext cx="7920000" cy="720000"/>
          </a:xfrm>
        </p:spPr>
        <p:txBody>
          <a:bodyPr lIns="0" tIns="0" rIns="0" bIns="0">
            <a:normAutofit/>
          </a:bodyPr>
          <a:lstStyle>
            <a:lvl1pPr marL="0" indent="0" algn="l">
              <a:buNone/>
              <a:defRPr sz="18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subtitle</a:t>
            </a:r>
            <a:endParaRPr lang="en-GB" dirty="0"/>
          </a:p>
        </p:txBody>
      </p:sp>
      <p:sp>
        <p:nvSpPr>
          <p:cNvPr id="9" name="Slide Number Placeholder 3"/>
          <p:cNvSpPr>
            <a:spLocks noGrp="1"/>
          </p:cNvSpPr>
          <p:nvPr>
            <p:ph type="sldNum" sz="quarter" idx="11"/>
          </p:nvPr>
        </p:nvSpPr>
        <p:spPr>
          <a:xfrm>
            <a:off x="451550" y="6335889"/>
            <a:ext cx="510477" cy="253999"/>
          </a:xfrm>
        </p:spPr>
        <p:txBody>
          <a:bodyPr/>
          <a:lstStyle>
            <a:lvl1pPr>
              <a:defRPr>
                <a:solidFill>
                  <a:schemeClr val="bg1"/>
                </a:solidFill>
                <a:latin typeface="+mj-lt"/>
              </a:defRPr>
            </a:lvl1pPr>
          </a:lstStyle>
          <a:p>
            <a:fld id="{3B3120AC-0FB0-4B1F-9EA2-DF78B8AED3C7}" type="slidenum">
              <a:rPr lang="en-GB" smtClean="0"/>
              <a:pPr/>
              <a:t>‹#›</a:t>
            </a:fld>
            <a:endParaRPr lang="en-GB" dirty="0"/>
          </a:p>
        </p:txBody>
      </p:sp>
    </p:spTree>
    <p:extLst>
      <p:ext uri="{BB962C8B-B14F-4D97-AF65-F5344CB8AC3E}">
        <p14:creationId xmlns:p14="http://schemas.microsoft.com/office/powerpoint/2010/main" val="271945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Teal">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2DBDB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80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41352"/>
            <a:ext cx="9144000" cy="4616648"/>
          </a:xfrm>
          <a:prstGeom prst="rect">
            <a:avLst/>
          </a:prstGeom>
        </p:spPr>
      </p:pic>
      <p:sp>
        <p:nvSpPr>
          <p:cNvPr id="7" name="Title 1"/>
          <p:cNvSpPr>
            <a:spLocks noGrp="1"/>
          </p:cNvSpPr>
          <p:nvPr>
            <p:ph type="ctrTitle" hasCustomPrompt="1"/>
          </p:nvPr>
        </p:nvSpPr>
        <p:spPr>
          <a:xfrm>
            <a:off x="425187" y="3600000"/>
            <a:ext cx="7920000" cy="1200000"/>
          </a:xfrm>
          <a:prstGeom prst="rect">
            <a:avLst/>
          </a:prstGeom>
        </p:spPr>
        <p:txBody>
          <a:bodyPr lIns="0" tIns="0" rIns="0" bIns="0">
            <a:normAutofit/>
          </a:bodyPr>
          <a:lstStyle>
            <a:lvl1pPr algn="l">
              <a:defRPr sz="28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Section title</a:t>
            </a:r>
            <a:br>
              <a:rPr lang="en-US" dirty="0"/>
            </a:br>
            <a:endParaRPr lang="en-GB" dirty="0"/>
          </a:p>
        </p:txBody>
      </p:sp>
      <p:sp>
        <p:nvSpPr>
          <p:cNvPr id="9" name="Subtitle 2"/>
          <p:cNvSpPr>
            <a:spLocks noGrp="1"/>
          </p:cNvSpPr>
          <p:nvPr>
            <p:ph type="subTitle" idx="1" hasCustomPrompt="1"/>
          </p:nvPr>
        </p:nvSpPr>
        <p:spPr>
          <a:xfrm>
            <a:off x="425187" y="4800000"/>
            <a:ext cx="7920000" cy="720000"/>
          </a:xfrm>
        </p:spPr>
        <p:txBody>
          <a:bodyPr lIns="0" tIns="0" rIns="0" bIns="0">
            <a:normAutofit/>
          </a:bodyPr>
          <a:lstStyle>
            <a:lvl1pPr marL="0" indent="0" algn="l">
              <a:buNone/>
              <a:defRPr sz="18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subtitle</a:t>
            </a:r>
            <a:endParaRPr lang="en-GB" dirty="0"/>
          </a:p>
        </p:txBody>
      </p:sp>
      <p:sp>
        <p:nvSpPr>
          <p:cNvPr id="6" name="Slide Number Placeholder 3"/>
          <p:cNvSpPr>
            <a:spLocks noGrp="1"/>
          </p:cNvSpPr>
          <p:nvPr>
            <p:ph type="sldNum" sz="quarter" idx="11"/>
          </p:nvPr>
        </p:nvSpPr>
        <p:spPr>
          <a:xfrm>
            <a:off x="451550" y="6335889"/>
            <a:ext cx="510477" cy="253999"/>
          </a:xfrm>
        </p:spPr>
        <p:txBody>
          <a:bodyPr/>
          <a:lstStyle>
            <a:lvl1pPr>
              <a:defRPr>
                <a:solidFill>
                  <a:schemeClr val="bg1"/>
                </a:solidFill>
                <a:latin typeface="+mj-lt"/>
              </a:defRPr>
            </a:lvl1pPr>
          </a:lstStyle>
          <a:p>
            <a:fld id="{3B3120AC-0FB0-4B1F-9EA2-DF78B8AED3C7}" type="slidenum">
              <a:rPr lang="en-GB" smtClean="0"/>
              <a:pPr/>
              <a:t>‹#›</a:t>
            </a:fld>
            <a:endParaRPr lang="en-GB" dirty="0"/>
          </a:p>
        </p:txBody>
      </p:sp>
    </p:spTree>
    <p:extLst>
      <p:ext uri="{BB962C8B-B14F-4D97-AF65-F5344CB8AC3E}">
        <p14:creationId xmlns:p14="http://schemas.microsoft.com/office/powerpoint/2010/main" val="141440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sp>
        <p:nvSpPr>
          <p:cNvPr id="6" name="Rectangle 5"/>
          <p:cNvSpPr/>
          <p:nvPr userDrawn="1"/>
        </p:nvSpPr>
        <p:spPr>
          <a:xfrm>
            <a:off x="3" y="0"/>
            <a:ext cx="9143999" cy="6858000"/>
          </a:xfrm>
          <a:prstGeom prst="rect">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80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41352"/>
            <a:ext cx="9144000" cy="4616648"/>
          </a:xfrm>
          <a:prstGeom prst="rect">
            <a:avLst/>
          </a:prstGeom>
        </p:spPr>
      </p:pic>
      <p:sp>
        <p:nvSpPr>
          <p:cNvPr id="7" name="Slide Number Placeholder 3"/>
          <p:cNvSpPr>
            <a:spLocks noGrp="1"/>
          </p:cNvSpPr>
          <p:nvPr>
            <p:ph type="sldNum" sz="quarter" idx="11"/>
          </p:nvPr>
        </p:nvSpPr>
        <p:spPr>
          <a:xfrm>
            <a:off x="451550" y="6335889"/>
            <a:ext cx="510477" cy="253999"/>
          </a:xfrm>
        </p:spPr>
        <p:txBody>
          <a:bodyPr/>
          <a:lstStyle>
            <a:lvl1pPr>
              <a:defRPr>
                <a:solidFill>
                  <a:schemeClr val="bg1"/>
                </a:solidFill>
                <a:latin typeface="+mj-lt"/>
              </a:defRPr>
            </a:lvl1pPr>
          </a:lstStyle>
          <a:p>
            <a:fld id="{3B3120AC-0FB0-4B1F-9EA2-DF78B8AED3C7}" type="slidenum">
              <a:rPr lang="en-GB" smtClean="0"/>
              <a:pPr/>
              <a:t>‹#›</a:t>
            </a:fld>
            <a:endParaRPr lang="en-GB" dirty="0"/>
          </a:p>
        </p:txBody>
      </p:sp>
      <p:sp>
        <p:nvSpPr>
          <p:cNvPr id="8" name="Title 1"/>
          <p:cNvSpPr>
            <a:spLocks noGrp="1"/>
          </p:cNvSpPr>
          <p:nvPr>
            <p:ph type="ctrTitle" hasCustomPrompt="1"/>
          </p:nvPr>
        </p:nvSpPr>
        <p:spPr>
          <a:xfrm>
            <a:off x="425187" y="3600000"/>
            <a:ext cx="7920000" cy="1200000"/>
          </a:xfrm>
          <a:prstGeom prst="rect">
            <a:avLst/>
          </a:prstGeom>
        </p:spPr>
        <p:txBody>
          <a:bodyPr lIns="0" tIns="0" rIns="0" bIns="0">
            <a:normAutofit/>
          </a:bodyPr>
          <a:lstStyle>
            <a:lvl1pPr algn="l">
              <a:defRPr sz="28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Section title</a:t>
            </a:r>
            <a:endParaRPr lang="en-GB" dirty="0"/>
          </a:p>
        </p:txBody>
      </p:sp>
      <p:sp>
        <p:nvSpPr>
          <p:cNvPr id="9" name="Subtitle 2"/>
          <p:cNvSpPr>
            <a:spLocks noGrp="1"/>
          </p:cNvSpPr>
          <p:nvPr>
            <p:ph type="subTitle" idx="1" hasCustomPrompt="1"/>
          </p:nvPr>
        </p:nvSpPr>
        <p:spPr>
          <a:xfrm>
            <a:off x="425187" y="4800000"/>
            <a:ext cx="7920000" cy="720000"/>
          </a:xfrm>
        </p:spPr>
        <p:txBody>
          <a:bodyPr lIns="0" tIns="0" rIns="0" bIns="0">
            <a:normAutofit/>
          </a:bodyPr>
          <a:lstStyle>
            <a:lvl1pPr marL="0" indent="0" algn="l">
              <a:buNone/>
              <a:defRPr sz="18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subtitle</a:t>
            </a:r>
            <a:endParaRPr lang="en-GB" dirty="0"/>
          </a:p>
        </p:txBody>
      </p:sp>
    </p:spTree>
    <p:extLst>
      <p:ext uri="{BB962C8B-B14F-4D97-AF65-F5344CB8AC3E}">
        <p14:creationId xmlns:p14="http://schemas.microsoft.com/office/powerpoint/2010/main" val="100216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126316"/>
            <a:ext cx="8229600" cy="4935217"/>
          </a:xfrm>
        </p:spPr>
        <p:txBody>
          <a:bodyPr lIns="0" rIns="0"/>
          <a:lstStyle>
            <a:lvl1pPr>
              <a:defRPr sz="24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defRPr sz="24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defRPr sz="2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defRPr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defRPr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 (Segoe UI 24pt)</a:t>
            </a:r>
          </a:p>
          <a:p>
            <a:pPr lvl="1"/>
            <a:r>
              <a:rPr lang="en-US" dirty="0"/>
              <a:t>Second level (Segoe UI 24pt)</a:t>
            </a:r>
          </a:p>
          <a:p>
            <a:pPr lvl="2"/>
            <a:r>
              <a:rPr lang="en-US" dirty="0"/>
              <a:t>Third level (Segoe UI 22pt)</a:t>
            </a:r>
          </a:p>
          <a:p>
            <a:pPr lvl="3"/>
            <a:r>
              <a:rPr lang="en-US" dirty="0"/>
              <a:t>Fourth level (Segoe UI 20pt)</a:t>
            </a:r>
          </a:p>
          <a:p>
            <a:pPr lvl="4"/>
            <a:r>
              <a:rPr lang="en-US" dirty="0"/>
              <a:t>Fifth level (Segoe UI 20pt)</a:t>
            </a:r>
            <a:endParaRPr lang="en-GB" dirty="0"/>
          </a:p>
        </p:txBody>
      </p:sp>
      <p:sp>
        <p:nvSpPr>
          <p:cNvPr id="6" name="Text Placeholder 11"/>
          <p:cNvSpPr>
            <a:spLocks noGrp="1"/>
          </p:cNvSpPr>
          <p:nvPr>
            <p:ph type="body" sz="quarter" idx="13" hasCustomPrompt="1"/>
          </p:nvPr>
        </p:nvSpPr>
        <p:spPr>
          <a:xfrm>
            <a:off x="467545" y="295937"/>
            <a:ext cx="8208912" cy="610255"/>
          </a:xfrm>
          <a:prstGeom prst="rect">
            <a:avLst/>
          </a:prstGeom>
        </p:spPr>
        <p:txBody>
          <a:bodyPr lIns="0" tIns="0" rIns="0" bIns="0" anchor="b">
            <a:noAutofit/>
          </a:bodyPr>
          <a:lstStyle>
            <a:lvl1pPr marL="0" indent="0">
              <a:buNone/>
              <a:defRPr sz="2800" b="0" spc="0" baseline="0">
                <a:solidFill>
                  <a:srgbClr val="1A3441"/>
                </a:solidFill>
                <a:latin typeface="+mj-lt"/>
                <a:ea typeface="Segoe UI" panose="020B0502040204020203" pitchFamily="34" charset="0"/>
                <a:cs typeface="Segoe UI" panose="020B0502040204020203"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dirty="0"/>
              <a:t>Slide title (Segoe UI 28pt)</a:t>
            </a:r>
          </a:p>
        </p:txBody>
      </p:sp>
      <p:cxnSp>
        <p:nvCxnSpPr>
          <p:cNvPr id="9" name="Straight Connector 8"/>
          <p:cNvCxnSpPr/>
          <p:nvPr userDrawn="1"/>
        </p:nvCxnSpPr>
        <p:spPr>
          <a:xfrm>
            <a:off x="447676" y="1004457"/>
            <a:ext cx="8254365" cy="0"/>
          </a:xfrm>
          <a:prstGeom prst="line">
            <a:avLst/>
          </a:prstGeom>
          <a:ln w="6350">
            <a:solidFill>
              <a:srgbClr val="233845"/>
            </a:solidFill>
          </a:ln>
        </p:spPr>
        <p:style>
          <a:lnRef idx="1">
            <a:schemeClr val="accent1"/>
          </a:lnRef>
          <a:fillRef idx="0">
            <a:schemeClr val="accent1"/>
          </a:fillRef>
          <a:effectRef idx="0">
            <a:schemeClr val="accent1"/>
          </a:effectRef>
          <a:fontRef idx="minor">
            <a:schemeClr val="tx1"/>
          </a:fontRef>
        </p:style>
      </p:cxnSp>
      <p:sp>
        <p:nvSpPr>
          <p:cNvPr id="12" name="Slide Number Placeholder 4"/>
          <p:cNvSpPr>
            <a:spLocks noGrp="1"/>
          </p:cNvSpPr>
          <p:nvPr>
            <p:ph type="sldNum" sz="quarter" idx="4"/>
          </p:nvPr>
        </p:nvSpPr>
        <p:spPr>
          <a:xfrm>
            <a:off x="451550" y="6335889"/>
            <a:ext cx="510477" cy="253999"/>
          </a:xfrm>
          <a:prstGeom prst="rect">
            <a:avLst/>
          </a:prstGeom>
        </p:spPr>
        <p:txBody>
          <a:bodyPr vert="horz" lIns="91440" tIns="45720" rIns="91440" bIns="45720" rtlCol="0" anchor="ctr"/>
          <a:lstStyle>
            <a:lvl1pPr algn="l">
              <a:defRPr sz="800" spc="-100" baseline="0">
                <a:solidFill>
                  <a:schemeClr val="bg1">
                    <a:lumMod val="75000"/>
                  </a:schemeClr>
                </a:solidFill>
                <a:latin typeface="+mj-lt"/>
                <a:cs typeface="Arial" panose="020B0604020202020204" pitchFamily="34" charset="0"/>
              </a:defRPr>
            </a:lvl1pPr>
          </a:lstStyle>
          <a:p>
            <a:fld id="{3B3120AC-0FB0-4B1F-9EA2-DF78B8AED3C7}" type="slidenum">
              <a:rPr lang="en-GB" smtClean="0"/>
              <a:pPr/>
              <a:t>‹#›</a:t>
            </a:fld>
            <a:endParaRPr lang="en-GB" dirty="0"/>
          </a:p>
        </p:txBody>
      </p:sp>
      <p:sp>
        <p:nvSpPr>
          <p:cNvPr id="13" name="Date Placeholder 1"/>
          <p:cNvSpPr>
            <a:spLocks noGrp="1"/>
          </p:cNvSpPr>
          <p:nvPr>
            <p:ph type="dt" sz="half" idx="2"/>
          </p:nvPr>
        </p:nvSpPr>
        <p:spPr>
          <a:xfrm>
            <a:off x="962027" y="6335889"/>
            <a:ext cx="1343024" cy="253999"/>
          </a:xfrm>
          <a:prstGeom prst="rect">
            <a:avLst/>
          </a:prstGeom>
        </p:spPr>
        <p:txBody>
          <a:bodyPr vert="horz" lIns="91440" tIns="45720" rIns="91440" bIns="45720" rtlCol="0" anchor="ctr"/>
          <a:lstStyle>
            <a:lvl1pPr algn="l">
              <a:defRPr sz="800">
                <a:solidFill>
                  <a:schemeClr val="tx1">
                    <a:tint val="75000"/>
                  </a:schemeClr>
                </a:solidFill>
                <a:latin typeface="+mj-lt"/>
              </a:defRPr>
            </a:lvl1pPr>
          </a:lstStyle>
          <a:p>
            <a:r>
              <a:rPr lang="en-US" dirty="0"/>
              <a:t>.</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9840" y="6399898"/>
            <a:ext cx="670592" cy="133011"/>
          </a:xfrm>
          <a:prstGeom prst="rect">
            <a:avLst/>
          </a:prstGeom>
        </p:spPr>
      </p:pic>
      <p:sp>
        <p:nvSpPr>
          <p:cNvPr id="15" name="Footer Placeholder 3"/>
          <p:cNvSpPr>
            <a:spLocks noGrp="1"/>
          </p:cNvSpPr>
          <p:nvPr>
            <p:ph type="ftr" sz="quarter" idx="3"/>
          </p:nvPr>
        </p:nvSpPr>
        <p:spPr>
          <a:xfrm>
            <a:off x="2305050" y="6335889"/>
            <a:ext cx="5514975" cy="253999"/>
          </a:xfrm>
          <a:prstGeom prst="rect">
            <a:avLst/>
          </a:prstGeom>
        </p:spPr>
        <p:txBody>
          <a:bodyPr vert="horz" lIns="91440" tIns="45720" rIns="91440" bIns="45720" rtlCol="0" anchor="ctr"/>
          <a:lstStyle>
            <a:lvl1pPr algn="l">
              <a:defRPr sz="800" spc="0" baseline="0">
                <a:solidFill>
                  <a:schemeClr val="bg1">
                    <a:lumMod val="75000"/>
                  </a:schemeClr>
                </a:solidFill>
                <a:latin typeface="+mj-lt"/>
                <a:cs typeface="Arial" panose="020B0604020202020204" pitchFamily="34" charset="0"/>
              </a:defRPr>
            </a:lvl1pPr>
          </a:lstStyle>
          <a:p>
            <a:endParaRPr lang="en-GB" dirty="0"/>
          </a:p>
        </p:txBody>
      </p:sp>
    </p:spTree>
    <p:extLst>
      <p:ext uri="{BB962C8B-B14F-4D97-AF65-F5344CB8AC3E}">
        <p14:creationId xmlns:p14="http://schemas.microsoft.com/office/powerpoint/2010/main" val="70693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layout - subtitl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2" y="1588006"/>
            <a:ext cx="8229599" cy="4473525"/>
          </a:xfrm>
        </p:spPr>
        <p:txBody>
          <a:bodyPr lIns="0" rIns="0"/>
          <a:lstStyle>
            <a:lvl1pPr>
              <a:defRPr sz="24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defRPr sz="24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defRPr sz="2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defRPr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defRPr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 (Segoe UI 24pt)</a:t>
            </a:r>
          </a:p>
          <a:p>
            <a:pPr lvl="1"/>
            <a:r>
              <a:rPr lang="en-US" dirty="0"/>
              <a:t>Second level (Segoe UI 24pt)</a:t>
            </a:r>
          </a:p>
          <a:p>
            <a:pPr lvl="2"/>
            <a:r>
              <a:rPr lang="en-US" dirty="0"/>
              <a:t>Third level (Segoe UI 22pt)</a:t>
            </a:r>
          </a:p>
          <a:p>
            <a:pPr lvl="3"/>
            <a:r>
              <a:rPr lang="en-US" dirty="0"/>
              <a:t>Fourth level (Segoe UI 20pt)</a:t>
            </a:r>
          </a:p>
          <a:p>
            <a:pPr lvl="4"/>
            <a:r>
              <a:rPr lang="en-US" dirty="0"/>
              <a:t>Fifth level (Segoe UI 20pt)</a:t>
            </a:r>
            <a:endParaRPr lang="en-GB" dirty="0"/>
          </a:p>
        </p:txBody>
      </p:sp>
      <p:sp>
        <p:nvSpPr>
          <p:cNvPr id="6" name="Text Placeholder 11"/>
          <p:cNvSpPr>
            <a:spLocks noGrp="1"/>
          </p:cNvSpPr>
          <p:nvPr>
            <p:ph type="body" sz="quarter" idx="13" hasCustomPrompt="1"/>
          </p:nvPr>
        </p:nvSpPr>
        <p:spPr>
          <a:xfrm>
            <a:off x="467545" y="295937"/>
            <a:ext cx="8208912" cy="610255"/>
          </a:xfrm>
          <a:prstGeom prst="rect">
            <a:avLst/>
          </a:prstGeom>
        </p:spPr>
        <p:txBody>
          <a:bodyPr lIns="0" tIns="0" rIns="0" bIns="0" anchor="b">
            <a:noAutofit/>
          </a:bodyPr>
          <a:lstStyle>
            <a:lvl1pPr marL="0" indent="0">
              <a:buNone/>
              <a:defRPr sz="2800" spc="0" baseline="0">
                <a:solidFill>
                  <a:srgbClr val="1A3441"/>
                </a:solidFill>
                <a:latin typeface="+mj-lt"/>
                <a:ea typeface="Segoe UI" panose="020B0502040204020203" pitchFamily="34" charset="0"/>
                <a:cs typeface="Segoe UI" panose="020B0502040204020203"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dirty="0"/>
              <a:t>Slide title (Segoe UI 28pt)</a:t>
            </a:r>
          </a:p>
        </p:txBody>
      </p:sp>
      <p:cxnSp>
        <p:nvCxnSpPr>
          <p:cNvPr id="9" name="Straight Connector 8"/>
          <p:cNvCxnSpPr/>
          <p:nvPr userDrawn="1"/>
        </p:nvCxnSpPr>
        <p:spPr>
          <a:xfrm>
            <a:off x="447676" y="1004457"/>
            <a:ext cx="8254365" cy="0"/>
          </a:xfrm>
          <a:prstGeom prst="line">
            <a:avLst/>
          </a:prstGeom>
          <a:ln w="6350">
            <a:solidFill>
              <a:srgbClr val="233845"/>
            </a:solidFill>
          </a:ln>
        </p:spPr>
        <p:style>
          <a:lnRef idx="1">
            <a:schemeClr val="accent1"/>
          </a:lnRef>
          <a:fillRef idx="0">
            <a:schemeClr val="accent1"/>
          </a:fillRef>
          <a:effectRef idx="0">
            <a:schemeClr val="accent1"/>
          </a:effectRef>
          <a:fontRef idx="minor">
            <a:schemeClr val="tx1"/>
          </a:fontRef>
        </p:style>
      </p:cxnSp>
      <p:sp>
        <p:nvSpPr>
          <p:cNvPr id="8" name="Text Placeholder 11"/>
          <p:cNvSpPr>
            <a:spLocks noGrp="1"/>
          </p:cNvSpPr>
          <p:nvPr>
            <p:ph type="body" sz="quarter" idx="14" hasCustomPrompt="1"/>
          </p:nvPr>
        </p:nvSpPr>
        <p:spPr>
          <a:xfrm>
            <a:off x="470402" y="1135537"/>
            <a:ext cx="8216399" cy="452471"/>
          </a:xfrm>
          <a:prstGeom prst="rect">
            <a:avLst/>
          </a:prstGeom>
        </p:spPr>
        <p:txBody>
          <a:bodyPr lIns="0" tIns="0" rIns="0" bIns="0" anchor="ctr">
            <a:noAutofit/>
          </a:bodyPr>
          <a:lstStyle>
            <a:lvl1pPr marL="0" indent="0">
              <a:buNone/>
              <a:defRPr sz="1800" spc="0" baseline="0">
                <a:solidFill>
                  <a:srgbClr val="884C91"/>
                </a:solidFill>
                <a:latin typeface="Segoe UI" panose="020B0502040204020203" pitchFamily="34" charset="0"/>
                <a:ea typeface="Segoe UI" panose="020B0502040204020203" pitchFamily="34" charset="0"/>
                <a:cs typeface="Segoe UI" panose="020B0502040204020203"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dirty="0"/>
              <a:t>Slide subtitle (Segoe UI 18pt)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9840" y="6399898"/>
            <a:ext cx="670592" cy="133011"/>
          </a:xfrm>
          <a:prstGeom prst="rect">
            <a:avLst/>
          </a:prstGeom>
        </p:spPr>
      </p:pic>
      <p:sp>
        <p:nvSpPr>
          <p:cNvPr id="2" name="Date Placeholder 1"/>
          <p:cNvSpPr>
            <a:spLocks noGrp="1"/>
          </p:cNvSpPr>
          <p:nvPr>
            <p:ph type="dt" sz="half" idx="15"/>
          </p:nvPr>
        </p:nvSpPr>
        <p:spPr/>
        <p:txBody>
          <a:bodyPr/>
          <a:lstStyle/>
          <a:p>
            <a:r>
              <a:rPr lang="en-US" dirty="0"/>
              <a:t>.</a:t>
            </a:r>
            <a:endParaRPr lang="en-GB" dirty="0"/>
          </a:p>
        </p:txBody>
      </p:sp>
      <p:sp>
        <p:nvSpPr>
          <p:cNvPr id="4" name="Slide Number Placeholder 3"/>
          <p:cNvSpPr>
            <a:spLocks noGrp="1"/>
          </p:cNvSpPr>
          <p:nvPr>
            <p:ph type="sldNum" sz="quarter" idx="17"/>
          </p:nvPr>
        </p:nvSpPr>
        <p:spPr/>
        <p:txBody>
          <a:bodyPr/>
          <a:lstStyle/>
          <a:p>
            <a:fld id="{3B3120AC-0FB0-4B1F-9EA2-DF78B8AED3C7}" type="slidenum">
              <a:rPr lang="en-GB" smtClean="0"/>
              <a:pPr/>
              <a:t>‹#›</a:t>
            </a:fld>
            <a:endParaRPr lang="en-GB" dirty="0"/>
          </a:p>
        </p:txBody>
      </p:sp>
      <p:sp>
        <p:nvSpPr>
          <p:cNvPr id="16" name="Footer Placeholder 3"/>
          <p:cNvSpPr>
            <a:spLocks noGrp="1"/>
          </p:cNvSpPr>
          <p:nvPr>
            <p:ph type="ftr" sz="quarter" idx="3"/>
          </p:nvPr>
        </p:nvSpPr>
        <p:spPr>
          <a:xfrm>
            <a:off x="2305050" y="6335889"/>
            <a:ext cx="5514975" cy="253999"/>
          </a:xfrm>
          <a:prstGeom prst="rect">
            <a:avLst/>
          </a:prstGeom>
        </p:spPr>
        <p:txBody>
          <a:bodyPr vert="horz" lIns="91440" tIns="45720" rIns="91440" bIns="45720" rtlCol="0" anchor="ctr"/>
          <a:lstStyle>
            <a:lvl1pPr algn="l">
              <a:defRPr sz="800" spc="0" baseline="0">
                <a:solidFill>
                  <a:schemeClr val="bg1">
                    <a:lumMod val="75000"/>
                  </a:schemeClr>
                </a:solidFill>
                <a:latin typeface="+mj-lt"/>
                <a:cs typeface="Arial" panose="020B0604020202020204" pitchFamily="34" charset="0"/>
              </a:defRPr>
            </a:lvl1pPr>
          </a:lstStyle>
          <a:p>
            <a:endParaRPr lang="en-GB" dirty="0"/>
          </a:p>
        </p:txBody>
      </p:sp>
    </p:spTree>
    <p:extLst>
      <p:ext uri="{BB962C8B-B14F-4D97-AF65-F5344CB8AC3E}">
        <p14:creationId xmlns:p14="http://schemas.microsoft.com/office/powerpoint/2010/main" val="408416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40769"/>
            <a:ext cx="8229600" cy="46805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p:cNvSpPr>
            <a:spLocks noGrp="1"/>
          </p:cNvSpPr>
          <p:nvPr>
            <p:ph type="ftr" sz="quarter" idx="3"/>
          </p:nvPr>
        </p:nvSpPr>
        <p:spPr>
          <a:xfrm>
            <a:off x="2305050" y="6335889"/>
            <a:ext cx="5514975" cy="253999"/>
          </a:xfrm>
          <a:prstGeom prst="rect">
            <a:avLst/>
          </a:prstGeom>
        </p:spPr>
        <p:txBody>
          <a:bodyPr vert="horz" lIns="91440" tIns="45720" rIns="91440" bIns="45720" rtlCol="0" anchor="ctr"/>
          <a:lstStyle>
            <a:lvl1pPr algn="l">
              <a:defRPr sz="800" spc="0" baseline="0">
                <a:solidFill>
                  <a:schemeClr val="bg1">
                    <a:lumMod val="75000"/>
                  </a:schemeClr>
                </a:solidFill>
                <a:latin typeface="+mj-lt"/>
                <a:cs typeface="Arial" panose="020B0604020202020204" pitchFamily="34" charset="0"/>
              </a:defRPr>
            </a:lvl1pPr>
          </a:lstStyle>
          <a:p>
            <a:endParaRPr lang="en-GB" dirty="0"/>
          </a:p>
        </p:txBody>
      </p:sp>
      <p:sp>
        <p:nvSpPr>
          <p:cNvPr id="13" name="Slide Number Placeholder 4"/>
          <p:cNvSpPr>
            <a:spLocks noGrp="1"/>
          </p:cNvSpPr>
          <p:nvPr>
            <p:ph type="sldNum" sz="quarter" idx="4"/>
          </p:nvPr>
        </p:nvSpPr>
        <p:spPr>
          <a:xfrm>
            <a:off x="451550" y="6335889"/>
            <a:ext cx="510477" cy="253999"/>
          </a:xfrm>
          <a:prstGeom prst="rect">
            <a:avLst/>
          </a:prstGeom>
        </p:spPr>
        <p:txBody>
          <a:bodyPr vert="horz" lIns="91440" tIns="45720" rIns="91440" bIns="45720" rtlCol="0" anchor="ctr"/>
          <a:lstStyle>
            <a:lvl1pPr algn="l">
              <a:defRPr sz="800" spc="-100" baseline="0">
                <a:solidFill>
                  <a:schemeClr val="bg1">
                    <a:lumMod val="75000"/>
                  </a:schemeClr>
                </a:solidFill>
                <a:latin typeface="+mj-lt"/>
                <a:cs typeface="Arial" panose="020B0604020202020204" pitchFamily="34" charset="0"/>
              </a:defRPr>
            </a:lvl1pPr>
          </a:lstStyle>
          <a:p>
            <a:fld id="{3B3120AC-0FB0-4B1F-9EA2-DF78B8AED3C7}" type="slidenum">
              <a:rPr lang="en-GB" smtClean="0"/>
              <a:pPr/>
              <a:t>‹#›</a:t>
            </a:fld>
            <a:endParaRPr lang="en-GB" dirty="0"/>
          </a:p>
        </p:txBody>
      </p:sp>
      <p:sp>
        <p:nvSpPr>
          <p:cNvPr id="2" name="Date Placeholder 1"/>
          <p:cNvSpPr>
            <a:spLocks noGrp="1"/>
          </p:cNvSpPr>
          <p:nvPr>
            <p:ph type="dt" sz="half" idx="2"/>
          </p:nvPr>
        </p:nvSpPr>
        <p:spPr>
          <a:xfrm>
            <a:off x="962027" y="6335889"/>
            <a:ext cx="1343024" cy="253999"/>
          </a:xfrm>
          <a:prstGeom prst="rect">
            <a:avLst/>
          </a:prstGeom>
        </p:spPr>
        <p:txBody>
          <a:bodyPr vert="horz" lIns="91440" tIns="45720" rIns="91440" bIns="45720" rtlCol="0" anchor="ctr"/>
          <a:lstStyle>
            <a:lvl1pPr algn="l">
              <a:defRPr sz="800">
                <a:solidFill>
                  <a:schemeClr val="tx1">
                    <a:tint val="75000"/>
                  </a:schemeClr>
                </a:solidFill>
                <a:latin typeface="+mj-lt"/>
              </a:defRPr>
            </a:lvl1pPr>
          </a:lstStyle>
          <a:p>
            <a:r>
              <a:rPr lang="en-US" dirty="0"/>
              <a:t>.</a:t>
            </a:r>
            <a:endParaRPr lang="en-GB" dirty="0"/>
          </a:p>
        </p:txBody>
      </p:sp>
    </p:spTree>
    <p:extLst>
      <p:ext uri="{BB962C8B-B14F-4D97-AF65-F5344CB8AC3E}">
        <p14:creationId xmlns:p14="http://schemas.microsoft.com/office/powerpoint/2010/main" val="3178457779"/>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2" r:id="rId3"/>
    <p:sldLayoutId id="2147483669" r:id="rId4"/>
    <p:sldLayoutId id="2147483659" r:id="rId5"/>
    <p:sldLayoutId id="2147483665" r:id="rId6"/>
    <p:sldLayoutId id="2147483657" r:id="rId7"/>
    <p:sldLayoutId id="2147483651" r:id="rId8"/>
    <p:sldLayoutId id="2147483671" r:id="rId9"/>
    <p:sldLayoutId id="2147483677" r:id="rId10"/>
    <p:sldLayoutId id="2147483676" r:id="rId11"/>
    <p:sldLayoutId id="2147483678" r:id="rId12"/>
    <p:sldLayoutId id="2147483679" r:id="rId13"/>
    <p:sldLayoutId id="2147483666" r:id="rId14"/>
  </p:sldLayoutIdLst>
  <p:hf hdr="0"/>
  <p:txStyles>
    <p:titleStyle>
      <a:lvl1pPr algn="l" defTabSz="914377" rtl="0" eaLnBrk="1" latinLnBrk="0" hangingPunct="1">
        <a:spcBef>
          <a:spcPct val="0"/>
        </a:spcBef>
        <a:buNone/>
        <a:defRPr sz="2800" kern="1200" spc="0" baseline="0">
          <a:solidFill>
            <a:srgbClr val="1A3441"/>
          </a:solidFill>
          <a:latin typeface="Arial" panose="020B0604020202020204" pitchFamily="34" charset="0"/>
          <a:ea typeface="+mj-ea"/>
          <a:cs typeface="Arial" panose="020B0604020202020204" pitchFamily="34" charset="0"/>
        </a:defRPr>
      </a:lvl1pPr>
    </p:titleStyle>
    <p:bodyStyle>
      <a:lvl1pPr marL="342891" indent="-342891"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Light" panose="020B0502040204020203" pitchFamily="34" charset="0"/>
          <a:ea typeface="Segoe UI" panose="020B0502040204020203" pitchFamily="34" charset="0"/>
          <a:cs typeface="Segoe UI" panose="020B0502040204020203" pitchFamily="34" charset="0"/>
        </a:defRPr>
      </a:lvl1pPr>
      <a:lvl2pPr marL="722295" indent="-366704"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Light" panose="020B0502040204020203" pitchFamily="34" charset="0"/>
          <a:ea typeface="Segoe UI" panose="020B0502040204020203" pitchFamily="34" charset="0"/>
          <a:cs typeface="Segoe UI" panose="020B0502040204020203" pitchFamily="34" charset="0"/>
        </a:defRPr>
      </a:lvl2pPr>
      <a:lvl3pPr marL="1077886" indent="-355591" algn="l" defTabSz="914377" rtl="0" eaLnBrk="1" latinLnBrk="0" hangingPunct="1">
        <a:spcBef>
          <a:spcPct val="20000"/>
        </a:spcBef>
        <a:buFont typeface="Arial" panose="020B0604020202020204" pitchFamily="34" charset="0"/>
        <a:buChar char="•"/>
        <a:defRPr sz="2200" kern="1200" spc="0" baseline="0">
          <a:solidFill>
            <a:srgbClr val="1A3441"/>
          </a:solidFill>
          <a:latin typeface="Segoe UI Light" panose="020B0502040204020203" pitchFamily="34" charset="0"/>
          <a:ea typeface="Segoe UI" panose="020B0502040204020203" pitchFamily="34" charset="0"/>
          <a:cs typeface="Segoe UI" panose="020B0502040204020203" pitchFamily="34" charset="0"/>
        </a:defRPr>
      </a:lvl3pPr>
      <a:lvl4pPr marL="1433477" indent="-355591"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Light" panose="020B0502040204020203" pitchFamily="34" charset="0"/>
          <a:ea typeface="Segoe UI" panose="020B0502040204020203" pitchFamily="34" charset="0"/>
          <a:cs typeface="Segoe UI" panose="020B0502040204020203" pitchFamily="34" charset="0"/>
        </a:defRPr>
      </a:lvl4pPr>
      <a:lvl5pPr marL="1790655" indent="-357179"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Light" panose="020B0502040204020203" pitchFamily="34" charset="0"/>
          <a:ea typeface="Segoe UI" panose="020B0502040204020203" pitchFamily="34" charset="0"/>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6.jf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slido.com/"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mailto:Juliana.prosperi@woodplc.com"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hyperlink" Target="https://www.woodplc.com/" TargetMode="External"/><Relationship Id="rId4" Type="http://schemas.openxmlformats.org/officeDocument/2006/relationships/hyperlink" Target="mailto:Jeff.Brislawn@woodplc.com"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744782"/>
            <a:ext cx="6159500" cy="1368436"/>
          </a:xfrm>
        </p:spPr>
        <p:txBody>
          <a:bodyPr>
            <a:normAutofit fontScale="90000"/>
          </a:bodyPr>
          <a:lstStyle/>
          <a:p>
            <a:r>
              <a:rPr lang="en-GB" b="1" dirty="0"/>
              <a:t>Valley of the Moon Water District</a:t>
            </a:r>
            <a:br>
              <a:rPr lang="en-GB" b="1" dirty="0"/>
            </a:br>
            <a:r>
              <a:rPr lang="en-GB" dirty="0"/>
              <a:t>Local Hazard Mitigation Plan</a:t>
            </a: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r>
              <a:rPr lang="en-GB" b="1" dirty="0"/>
              <a:t>+</a:t>
            </a: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r>
              <a:rPr lang="en-GB" b="1" dirty="0"/>
              <a:t>+</a:t>
            </a:r>
            <a:br>
              <a:rPr lang="en-GB" b="1" dirty="0"/>
            </a:br>
            <a:r>
              <a:rPr lang="en-GB" b="1" dirty="0"/>
              <a:t>+</a:t>
            </a:r>
            <a:endParaRPr lang="en-GB" dirty="0"/>
          </a:p>
        </p:txBody>
      </p:sp>
      <p:sp>
        <p:nvSpPr>
          <p:cNvPr id="3" name="Subtitle 2"/>
          <p:cNvSpPr>
            <a:spLocks noGrp="1"/>
          </p:cNvSpPr>
          <p:nvPr>
            <p:ph type="subTitle" idx="1"/>
          </p:nvPr>
        </p:nvSpPr>
        <p:spPr>
          <a:xfrm>
            <a:off x="495300" y="4261608"/>
            <a:ext cx="5400000" cy="1809126"/>
          </a:xfrm>
        </p:spPr>
        <p:txBody>
          <a:bodyPr>
            <a:normAutofit fontScale="92500" lnSpcReduction="20000"/>
          </a:bodyPr>
          <a:lstStyle/>
          <a:p>
            <a:r>
              <a:rPr lang="en-GB" dirty="0"/>
              <a:t>Hazard Mitigation Planning Committee Meeting #1</a:t>
            </a:r>
          </a:p>
          <a:p>
            <a:endParaRPr lang="en-GB" dirty="0"/>
          </a:p>
          <a:p>
            <a:r>
              <a:rPr lang="en-GB" dirty="0"/>
              <a:t>Valley of the Moon Water District</a:t>
            </a:r>
          </a:p>
          <a:p>
            <a:r>
              <a:rPr lang="en-GB" dirty="0"/>
              <a:t>19039 Bay Street</a:t>
            </a:r>
          </a:p>
          <a:p>
            <a:r>
              <a:rPr lang="en-GB" dirty="0"/>
              <a:t>Sonoma, CA 95476</a:t>
            </a:r>
          </a:p>
          <a:p>
            <a:endParaRPr lang="en-GB" dirty="0"/>
          </a:p>
          <a:p>
            <a:r>
              <a:rPr lang="en-GB" dirty="0"/>
              <a:t>June 25, 2020</a:t>
            </a:r>
          </a:p>
        </p:txBody>
      </p:sp>
      <p:pic>
        <p:nvPicPr>
          <p:cNvPr id="3074" name="Picture 2">
            <a:extLst>
              <a:ext uri="{FF2B5EF4-FFF2-40B4-BE49-F238E27FC236}">
                <a16:creationId xmlns:a16="http://schemas.microsoft.com/office/drawing/2014/main" id="{29CB9B22-0E28-4F6B-8624-D0B7450CB3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93918" y="1280464"/>
            <a:ext cx="981066" cy="98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65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642DE2-EF7F-49FB-AD77-CF84FB947809}"/>
              </a:ext>
            </a:extLst>
          </p:cNvPr>
          <p:cNvSpPr>
            <a:spLocks noGrp="1"/>
          </p:cNvSpPr>
          <p:nvPr>
            <p:ph idx="1"/>
          </p:nvPr>
        </p:nvSpPr>
        <p:spPr>
          <a:xfrm>
            <a:off x="451550" y="1245963"/>
            <a:ext cx="8286402" cy="5089926"/>
          </a:xfrm>
        </p:spPr>
        <p:txBody>
          <a:bodyPr>
            <a:normAutofit lnSpcReduction="10000"/>
          </a:bodyPr>
          <a:lstStyle/>
          <a:p>
            <a:pPr marL="0" indent="0">
              <a:buNone/>
            </a:pPr>
            <a:r>
              <a:rPr lang="en-US" b="1" dirty="0"/>
              <a:t>Why do we need a Local Hazard Mitigation Plan?</a:t>
            </a:r>
          </a:p>
          <a:p>
            <a:r>
              <a:rPr lang="en-US" dirty="0"/>
              <a:t>Increasing costs of response and recovery</a:t>
            </a:r>
          </a:p>
          <a:p>
            <a:r>
              <a:rPr lang="en-US" dirty="0"/>
              <a:t>Many events are predictable and repetitive</a:t>
            </a:r>
          </a:p>
          <a:p>
            <a:r>
              <a:rPr lang="en-US" dirty="0"/>
              <a:t>Prevents loss of life and injury and protects public safety</a:t>
            </a:r>
          </a:p>
          <a:p>
            <a:r>
              <a:rPr lang="en-US" dirty="0"/>
              <a:t>Guides mitigation activities in a coordinated and economic manner</a:t>
            </a:r>
          </a:p>
          <a:p>
            <a:r>
              <a:rPr lang="en-US" dirty="0"/>
              <a:t>Eligibility for mitigation funds, pre- and post- disaster</a:t>
            </a:r>
          </a:p>
          <a:p>
            <a:r>
              <a:rPr lang="en-US" dirty="0"/>
              <a:t>Integrates into other existing planning mechanisms</a:t>
            </a:r>
          </a:p>
          <a:p>
            <a:pPr lvl="1"/>
            <a:r>
              <a:rPr lang="en-US" dirty="0"/>
              <a:t>2016 Sonoma County Operational Area HMP</a:t>
            </a:r>
          </a:p>
          <a:p>
            <a:pPr lvl="1"/>
            <a:r>
              <a:rPr lang="en-US" dirty="0"/>
              <a:t>2018 Sonoma Water LHMP</a:t>
            </a:r>
          </a:p>
          <a:p>
            <a:r>
              <a:rPr lang="en-US" dirty="0"/>
              <a:t>Reduces risk to existing and future development</a:t>
            </a:r>
          </a:p>
          <a:p>
            <a:r>
              <a:rPr lang="en-US" dirty="0"/>
              <a:t>Make community safer and more disaster resilient</a:t>
            </a:r>
          </a:p>
          <a:p>
            <a:endParaRPr lang="en-US" dirty="0"/>
          </a:p>
        </p:txBody>
      </p:sp>
      <p:sp>
        <p:nvSpPr>
          <p:cNvPr id="4" name="Slide Number Placeholder 3">
            <a:extLst>
              <a:ext uri="{FF2B5EF4-FFF2-40B4-BE49-F238E27FC236}">
                <a16:creationId xmlns:a16="http://schemas.microsoft.com/office/drawing/2014/main" id="{D1F2F74D-A62E-467C-8047-31DB7E686382}"/>
              </a:ext>
            </a:extLst>
          </p:cNvPr>
          <p:cNvSpPr>
            <a:spLocks noGrp="1"/>
          </p:cNvSpPr>
          <p:nvPr>
            <p:ph type="sldNum" sz="quarter" idx="4"/>
          </p:nvPr>
        </p:nvSpPr>
        <p:spPr/>
        <p:txBody>
          <a:bodyPr/>
          <a:lstStyle/>
          <a:p>
            <a:fld id="{3B3120AC-0FB0-4B1F-9EA2-DF78B8AED3C7}" type="slidenum">
              <a:rPr lang="en-GB" smtClean="0"/>
              <a:pPr/>
              <a:t>10</a:t>
            </a:fld>
            <a:endParaRPr lang="en-GB" dirty="0"/>
          </a:p>
        </p:txBody>
      </p:sp>
      <p:sp>
        <p:nvSpPr>
          <p:cNvPr id="10" name="Text Placeholder 2">
            <a:extLst>
              <a:ext uri="{FF2B5EF4-FFF2-40B4-BE49-F238E27FC236}">
                <a16:creationId xmlns:a16="http://schemas.microsoft.com/office/drawing/2014/main" id="{FE6C8C9A-63A4-49E4-9BA4-BFBE4E04BC66}"/>
              </a:ext>
            </a:extLst>
          </p:cNvPr>
          <p:cNvSpPr>
            <a:spLocks noGrp="1"/>
          </p:cNvSpPr>
          <p:nvPr>
            <p:ph type="body" sz="quarter" idx="13"/>
          </p:nvPr>
        </p:nvSpPr>
        <p:spPr>
          <a:xfrm>
            <a:off x="467545" y="295937"/>
            <a:ext cx="8286402" cy="610255"/>
          </a:xfrm>
        </p:spPr>
        <p:txBody>
          <a:bodyPr/>
          <a:lstStyle/>
          <a:p>
            <a:r>
              <a:rPr lang="en-GB" b="1" dirty="0">
                <a:latin typeface="Segoe UI" panose="020B0502040204020203" pitchFamily="34" charset="0"/>
              </a:rPr>
              <a:t>Mitigation Planning and Disaster Mitigation Act</a:t>
            </a:r>
          </a:p>
        </p:txBody>
      </p:sp>
      <p:sp>
        <p:nvSpPr>
          <p:cNvPr id="6" name="Footer Placeholder 5">
            <a:extLst>
              <a:ext uri="{FF2B5EF4-FFF2-40B4-BE49-F238E27FC236}">
                <a16:creationId xmlns:a16="http://schemas.microsoft.com/office/drawing/2014/main" id="{2E61CCD8-561B-46E1-BB71-8A41C3A398F3}"/>
              </a:ext>
            </a:extLst>
          </p:cNvPr>
          <p:cNvSpPr>
            <a:spLocks noGrp="1"/>
          </p:cNvSpPr>
          <p:nvPr>
            <p:ph type="ftr" sz="quarter" idx="3"/>
          </p:nvPr>
        </p:nvSpPr>
        <p:spPr>
          <a:xfrm>
            <a:off x="707197" y="6335889"/>
            <a:ext cx="5514975" cy="253999"/>
          </a:xfrm>
        </p:spPr>
        <p:txBody>
          <a:bodyPr/>
          <a:lstStyle/>
          <a:p>
            <a:pPr lvl="0"/>
            <a:r>
              <a:rPr lang="en-US" dirty="0">
                <a:solidFill>
                  <a:prstClr val="white">
                    <a:lumMod val="75000"/>
                  </a:prstClr>
                </a:solidFill>
              </a:rPr>
              <a:t>Valley of the Moon Water District HMPC Meeting #1</a:t>
            </a:r>
          </a:p>
        </p:txBody>
      </p:sp>
    </p:spTree>
    <p:extLst>
      <p:ext uri="{BB962C8B-B14F-4D97-AF65-F5344CB8AC3E}">
        <p14:creationId xmlns:p14="http://schemas.microsoft.com/office/powerpoint/2010/main" val="370533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Planning Process</a:t>
            </a:r>
          </a:p>
        </p:txBody>
      </p:sp>
      <p:sp>
        <p:nvSpPr>
          <p:cNvPr id="4" name="Slide Number Placeholder 3"/>
          <p:cNvSpPr>
            <a:spLocks noGrp="1"/>
          </p:cNvSpPr>
          <p:nvPr>
            <p:ph type="sldNum" sz="quarter" idx="11"/>
          </p:nvPr>
        </p:nvSpPr>
        <p:spPr/>
        <p:txBody>
          <a:bodyPr/>
          <a:lstStyle/>
          <a:p>
            <a:fld id="{3B3120AC-0FB0-4B1F-9EA2-DF78B8AED3C7}" type="slidenum">
              <a:rPr lang="en-GB" smtClean="0"/>
              <a:pPr/>
              <a:t>11</a:t>
            </a:fld>
            <a:endParaRPr lang="en-GB" dirty="0"/>
          </a:p>
        </p:txBody>
      </p:sp>
    </p:spTree>
    <p:extLst>
      <p:ext uri="{BB962C8B-B14F-4D97-AF65-F5344CB8AC3E}">
        <p14:creationId xmlns:p14="http://schemas.microsoft.com/office/powerpoint/2010/main" val="194434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4E9712-B756-4659-91DE-3D6BDDC4EE40}"/>
              </a:ext>
            </a:extLst>
          </p:cNvPr>
          <p:cNvSpPr>
            <a:spLocks noGrp="1"/>
          </p:cNvSpPr>
          <p:nvPr>
            <p:ph type="body" sz="quarter" idx="13"/>
          </p:nvPr>
        </p:nvSpPr>
        <p:spPr>
          <a:xfrm>
            <a:off x="467545" y="346737"/>
            <a:ext cx="8208912" cy="610255"/>
          </a:xfrm>
        </p:spPr>
        <p:txBody>
          <a:bodyPr/>
          <a:lstStyle/>
          <a:p>
            <a:r>
              <a:rPr lang="en-US" b="1" dirty="0"/>
              <a:t> </a:t>
            </a:r>
          </a:p>
          <a:p>
            <a:r>
              <a:rPr lang="en-US" b="1" dirty="0"/>
              <a:t>FEMA’s 4-Phase DMA Planning Guidance</a:t>
            </a:r>
          </a:p>
        </p:txBody>
      </p:sp>
      <p:sp>
        <p:nvSpPr>
          <p:cNvPr id="4" name="Slide Number Placeholder 3">
            <a:extLst>
              <a:ext uri="{FF2B5EF4-FFF2-40B4-BE49-F238E27FC236}">
                <a16:creationId xmlns:a16="http://schemas.microsoft.com/office/drawing/2014/main" id="{36029BB6-E92F-492B-89C1-5BB62BD6585B}"/>
              </a:ext>
            </a:extLst>
          </p:cNvPr>
          <p:cNvSpPr>
            <a:spLocks noGrp="1"/>
          </p:cNvSpPr>
          <p:nvPr>
            <p:ph type="sldNum" sz="quarter" idx="4"/>
          </p:nvPr>
        </p:nvSpPr>
        <p:spPr/>
        <p:txBody>
          <a:bodyPr/>
          <a:lstStyle/>
          <a:p>
            <a:fld id="{3B3120AC-0FB0-4B1F-9EA2-DF78B8AED3C7}" type="slidenum">
              <a:rPr lang="en-GB" smtClean="0"/>
              <a:pPr/>
              <a:t>12</a:t>
            </a:fld>
            <a:endParaRPr lang="en-GB" dirty="0"/>
          </a:p>
        </p:txBody>
      </p:sp>
      <p:sp>
        <p:nvSpPr>
          <p:cNvPr id="16" name="Footer Placeholder 5">
            <a:extLst>
              <a:ext uri="{FF2B5EF4-FFF2-40B4-BE49-F238E27FC236}">
                <a16:creationId xmlns:a16="http://schemas.microsoft.com/office/drawing/2014/main" id="{C1806DC5-A200-4E59-95E1-F604A6A8085C}"/>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graphicFrame>
        <p:nvGraphicFramePr>
          <p:cNvPr id="17" name="Content Placeholder 9">
            <a:extLst>
              <a:ext uri="{FF2B5EF4-FFF2-40B4-BE49-F238E27FC236}">
                <a16:creationId xmlns:a16="http://schemas.microsoft.com/office/drawing/2014/main" id="{B7A1F0F3-F6C6-4BB5-B37E-17816BD2273A}"/>
              </a:ext>
            </a:extLst>
          </p:cNvPr>
          <p:cNvGraphicFramePr>
            <a:graphicFrameLocks noGrp="1"/>
          </p:cNvGraphicFramePr>
          <p:nvPr>
            <p:ph idx="1"/>
            <p:extLst>
              <p:ext uri="{D42A27DB-BD31-4B8C-83A1-F6EECF244321}">
                <p14:modId xmlns:p14="http://schemas.microsoft.com/office/powerpoint/2010/main" val="2875817333"/>
              </p:ext>
            </p:extLst>
          </p:nvPr>
        </p:nvGraphicFramePr>
        <p:xfrm>
          <a:off x="465925" y="1071183"/>
          <a:ext cx="8229600" cy="2632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Content Placeholder 9">
            <a:extLst>
              <a:ext uri="{FF2B5EF4-FFF2-40B4-BE49-F238E27FC236}">
                <a16:creationId xmlns:a16="http://schemas.microsoft.com/office/drawing/2014/main" id="{0E1EFA25-317E-4204-BD86-FEF2E1AADCB5}"/>
              </a:ext>
            </a:extLst>
          </p:cNvPr>
          <p:cNvGraphicFramePr>
            <a:graphicFrameLocks/>
          </p:cNvGraphicFramePr>
          <p:nvPr>
            <p:extLst>
              <p:ext uri="{D42A27DB-BD31-4B8C-83A1-F6EECF244321}">
                <p14:modId xmlns:p14="http://schemas.microsoft.com/office/powerpoint/2010/main" val="1135768490"/>
              </p:ext>
            </p:extLst>
          </p:nvPr>
        </p:nvGraphicFramePr>
        <p:xfrm>
          <a:off x="457200" y="3830242"/>
          <a:ext cx="8229600" cy="26326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Rounded Corners 18">
            <a:extLst>
              <a:ext uri="{FF2B5EF4-FFF2-40B4-BE49-F238E27FC236}">
                <a16:creationId xmlns:a16="http://schemas.microsoft.com/office/drawing/2014/main" id="{3E0F7872-E4EA-420A-A50E-96A4F4EDB963}"/>
              </a:ext>
            </a:extLst>
          </p:cNvPr>
          <p:cNvSpPr/>
          <p:nvPr/>
        </p:nvSpPr>
        <p:spPr>
          <a:xfrm>
            <a:off x="3364992" y="1307592"/>
            <a:ext cx="2231136" cy="36576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I</a:t>
            </a:r>
          </a:p>
        </p:txBody>
      </p:sp>
      <p:sp>
        <p:nvSpPr>
          <p:cNvPr id="20" name="Rectangle: Rounded Corners 19">
            <a:extLst>
              <a:ext uri="{FF2B5EF4-FFF2-40B4-BE49-F238E27FC236}">
                <a16:creationId xmlns:a16="http://schemas.microsoft.com/office/drawing/2014/main" id="{55EC0705-83BE-43EF-9414-A8169B09E67C}"/>
              </a:ext>
            </a:extLst>
          </p:cNvPr>
          <p:cNvSpPr/>
          <p:nvPr/>
        </p:nvSpPr>
        <p:spPr>
          <a:xfrm>
            <a:off x="473644" y="4050792"/>
            <a:ext cx="1343024" cy="36576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II</a:t>
            </a:r>
          </a:p>
        </p:txBody>
      </p:sp>
      <p:sp>
        <p:nvSpPr>
          <p:cNvPr id="21" name="Rectangle: Rounded Corners 20">
            <a:extLst>
              <a:ext uri="{FF2B5EF4-FFF2-40B4-BE49-F238E27FC236}">
                <a16:creationId xmlns:a16="http://schemas.microsoft.com/office/drawing/2014/main" id="{8BC8DAD6-8700-4A22-94C7-B698E057F746}"/>
              </a:ext>
            </a:extLst>
          </p:cNvPr>
          <p:cNvSpPr/>
          <p:nvPr/>
        </p:nvSpPr>
        <p:spPr>
          <a:xfrm>
            <a:off x="2194560" y="4050792"/>
            <a:ext cx="1343024" cy="36576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III</a:t>
            </a:r>
          </a:p>
        </p:txBody>
      </p:sp>
      <p:sp>
        <p:nvSpPr>
          <p:cNvPr id="22" name="Rectangle: Rounded Corners 21">
            <a:extLst>
              <a:ext uri="{FF2B5EF4-FFF2-40B4-BE49-F238E27FC236}">
                <a16:creationId xmlns:a16="http://schemas.microsoft.com/office/drawing/2014/main" id="{57457891-6838-4965-99B2-1312120607F8}"/>
              </a:ext>
            </a:extLst>
          </p:cNvPr>
          <p:cNvSpPr/>
          <p:nvPr/>
        </p:nvSpPr>
        <p:spPr>
          <a:xfrm>
            <a:off x="3887738" y="4050792"/>
            <a:ext cx="4707621" cy="36576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IV</a:t>
            </a:r>
          </a:p>
        </p:txBody>
      </p:sp>
    </p:spTree>
    <p:extLst>
      <p:ext uri="{BB962C8B-B14F-4D97-AF65-F5344CB8AC3E}">
        <p14:creationId xmlns:p14="http://schemas.microsoft.com/office/powerpoint/2010/main" val="101674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F2D949-47D7-4666-A2DB-C8C94808711E}"/>
              </a:ext>
            </a:extLst>
          </p:cNvPr>
          <p:cNvSpPr>
            <a:spLocks noGrp="1"/>
          </p:cNvSpPr>
          <p:nvPr>
            <p:ph idx="1"/>
          </p:nvPr>
        </p:nvSpPr>
        <p:spPr>
          <a:xfrm>
            <a:off x="467543" y="1126316"/>
            <a:ext cx="4114800" cy="4935217"/>
          </a:xfrm>
        </p:spPr>
        <p:txBody>
          <a:bodyPr>
            <a:normAutofit/>
          </a:bodyPr>
          <a:lstStyle/>
          <a:p>
            <a:pPr marL="0" indent="0">
              <a:buNone/>
            </a:pPr>
            <a:r>
              <a:rPr lang="en-US" sz="2200" b="1" dirty="0"/>
              <a:t>Phase I: Organize Resources</a:t>
            </a:r>
          </a:p>
          <a:p>
            <a:pPr marL="836604" lvl="1" indent="-457200">
              <a:buFont typeface="+mj-lt"/>
              <a:buAutoNum type="arabicPeriod"/>
            </a:pPr>
            <a:r>
              <a:rPr lang="en-US" sz="2200" dirty="0"/>
              <a:t>Get organized</a:t>
            </a:r>
          </a:p>
          <a:p>
            <a:pPr marL="836604" lvl="1" indent="-457200">
              <a:buFont typeface="+mj-lt"/>
              <a:buAutoNum type="arabicPeriod"/>
            </a:pPr>
            <a:r>
              <a:rPr lang="en-US" sz="2200" dirty="0"/>
              <a:t>Plan for public involvement</a:t>
            </a:r>
          </a:p>
          <a:p>
            <a:pPr marL="836604" lvl="1" indent="-457200">
              <a:buFont typeface="+mj-lt"/>
              <a:buAutoNum type="arabicPeriod"/>
            </a:pPr>
            <a:r>
              <a:rPr lang="en-US" sz="2200" dirty="0"/>
              <a:t>Coordinate with other departments and agencies</a:t>
            </a:r>
          </a:p>
          <a:p>
            <a:pPr marL="836604" lvl="1" indent="-457200">
              <a:buFont typeface="+mj-lt"/>
              <a:buAutoNum type="arabicPeriod"/>
            </a:pPr>
            <a:endParaRPr lang="en-US" sz="2200" dirty="0"/>
          </a:p>
          <a:p>
            <a:pPr marL="0" indent="0">
              <a:buNone/>
            </a:pPr>
            <a:r>
              <a:rPr lang="en-US" sz="2200" b="1" dirty="0"/>
              <a:t>Phase II: Risk Assessment</a:t>
            </a:r>
          </a:p>
          <a:p>
            <a:pPr marL="836604" lvl="1" indent="-457200">
              <a:buFont typeface="+mj-lt"/>
              <a:buAutoNum type="arabicPeriod" startAt="4"/>
            </a:pPr>
            <a:r>
              <a:rPr lang="en-US" sz="2200" dirty="0"/>
              <a:t>Identify the hazard(s)</a:t>
            </a:r>
          </a:p>
          <a:p>
            <a:pPr marL="836604" lvl="1" indent="-457200">
              <a:buFont typeface="+mj-lt"/>
              <a:buAutoNum type="arabicPeriod" startAt="4"/>
            </a:pPr>
            <a:r>
              <a:rPr lang="en-US" sz="2200" dirty="0"/>
              <a:t>Assess the risks</a:t>
            </a:r>
          </a:p>
        </p:txBody>
      </p:sp>
      <p:sp>
        <p:nvSpPr>
          <p:cNvPr id="3" name="Text Placeholder 2">
            <a:extLst>
              <a:ext uri="{FF2B5EF4-FFF2-40B4-BE49-F238E27FC236}">
                <a16:creationId xmlns:a16="http://schemas.microsoft.com/office/drawing/2014/main" id="{020B0229-BC06-4295-8883-346DFD7A3913}"/>
              </a:ext>
            </a:extLst>
          </p:cNvPr>
          <p:cNvSpPr>
            <a:spLocks noGrp="1"/>
          </p:cNvSpPr>
          <p:nvPr>
            <p:ph type="body" sz="quarter" idx="13"/>
          </p:nvPr>
        </p:nvSpPr>
        <p:spPr>
          <a:xfrm>
            <a:off x="467545" y="257837"/>
            <a:ext cx="8208912" cy="752687"/>
          </a:xfrm>
        </p:spPr>
        <p:txBody>
          <a:bodyPr/>
          <a:lstStyle/>
          <a:p>
            <a:r>
              <a:rPr lang="en-US" b="1" dirty="0"/>
              <a:t>CRS 10-Step Process and the 4-Phase Guidance</a:t>
            </a:r>
          </a:p>
        </p:txBody>
      </p:sp>
      <p:sp>
        <p:nvSpPr>
          <p:cNvPr id="4" name="Slide Number Placeholder 3">
            <a:extLst>
              <a:ext uri="{FF2B5EF4-FFF2-40B4-BE49-F238E27FC236}">
                <a16:creationId xmlns:a16="http://schemas.microsoft.com/office/drawing/2014/main" id="{E9FA33B4-F101-410B-8F3B-11580DE27AC5}"/>
              </a:ext>
            </a:extLst>
          </p:cNvPr>
          <p:cNvSpPr>
            <a:spLocks noGrp="1"/>
          </p:cNvSpPr>
          <p:nvPr>
            <p:ph type="sldNum" sz="quarter" idx="4"/>
          </p:nvPr>
        </p:nvSpPr>
        <p:spPr/>
        <p:txBody>
          <a:bodyPr/>
          <a:lstStyle/>
          <a:p>
            <a:fld id="{3B3120AC-0FB0-4B1F-9EA2-DF78B8AED3C7}" type="slidenum">
              <a:rPr lang="en-GB" smtClean="0"/>
              <a:pPr/>
              <a:t>13</a:t>
            </a:fld>
            <a:endParaRPr lang="en-GB" dirty="0"/>
          </a:p>
        </p:txBody>
      </p:sp>
      <p:sp>
        <p:nvSpPr>
          <p:cNvPr id="9" name="Content Placeholder 1">
            <a:extLst>
              <a:ext uri="{FF2B5EF4-FFF2-40B4-BE49-F238E27FC236}">
                <a16:creationId xmlns:a16="http://schemas.microsoft.com/office/drawing/2014/main" id="{43C4FF15-DAF2-4EB2-9476-8C442A45AC16}"/>
              </a:ext>
            </a:extLst>
          </p:cNvPr>
          <p:cNvSpPr txBox="1">
            <a:spLocks/>
          </p:cNvSpPr>
          <p:nvPr/>
        </p:nvSpPr>
        <p:spPr>
          <a:xfrm>
            <a:off x="4909800" y="1126316"/>
            <a:ext cx="3766657" cy="5106704"/>
          </a:xfrm>
          <a:prstGeom prst="rect">
            <a:avLst/>
          </a:prstGeom>
        </p:spPr>
        <p:txBody>
          <a:bodyPr vert="horz" lIns="0" tIns="45720" rIns="0" bIns="45720" rtlCol="0">
            <a:normAutofit lnSpcReduction="10000"/>
          </a:bodyPr>
          <a:lstStyle>
            <a:lvl1pPr marL="342891" indent="-342891"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lgn="l" defTabSz="914377" rtl="0" eaLnBrk="1" latinLnBrk="0" hangingPunct="1">
              <a:spcBef>
                <a:spcPct val="20000"/>
              </a:spcBef>
              <a:buFont typeface="Arial" panose="020B0604020202020204" pitchFamily="34" charset="0"/>
              <a:buChar char="•"/>
              <a:defRPr sz="22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t>Phase III: Develop a mitigation plan</a:t>
            </a:r>
          </a:p>
          <a:p>
            <a:pPr marL="836604" lvl="1" indent="-457200">
              <a:buFont typeface="+mj-lt"/>
              <a:buAutoNum type="arabicPeriod" startAt="6"/>
            </a:pPr>
            <a:r>
              <a:rPr lang="en-US" dirty="0"/>
              <a:t>Set planning goals</a:t>
            </a:r>
          </a:p>
          <a:p>
            <a:pPr marL="836604" lvl="1" indent="-457200">
              <a:buFont typeface="+mj-lt"/>
              <a:buAutoNum type="arabicPeriod" startAt="6"/>
            </a:pPr>
            <a:r>
              <a:rPr lang="en-US" dirty="0"/>
              <a:t>Review mitigation alternatives</a:t>
            </a:r>
          </a:p>
          <a:p>
            <a:pPr marL="836604" lvl="1" indent="-457200">
              <a:buFont typeface="+mj-lt"/>
              <a:buAutoNum type="arabicPeriod" startAt="6"/>
            </a:pPr>
            <a:r>
              <a:rPr lang="en-US" dirty="0"/>
              <a:t>Draft and action plan</a:t>
            </a:r>
          </a:p>
          <a:p>
            <a:pPr marL="379404" lvl="1" indent="0">
              <a:buNone/>
            </a:pPr>
            <a:endParaRPr lang="en-US" dirty="0"/>
          </a:p>
          <a:p>
            <a:pPr marL="0" indent="0">
              <a:buFont typeface="Arial" panose="020B0604020202020204" pitchFamily="34" charset="0"/>
              <a:buNone/>
            </a:pPr>
            <a:r>
              <a:rPr lang="en-US" b="1" dirty="0"/>
              <a:t>Phase IV: Adoption and Implementation</a:t>
            </a:r>
          </a:p>
          <a:p>
            <a:pPr marL="836604" lvl="1" indent="-457200">
              <a:buFont typeface="+mj-lt"/>
              <a:buAutoNum type="arabicPeriod" startAt="9"/>
            </a:pPr>
            <a:r>
              <a:rPr lang="en-US" dirty="0"/>
              <a:t>Adopt the plan</a:t>
            </a:r>
          </a:p>
          <a:p>
            <a:pPr marL="836604" lvl="1" indent="-457200">
              <a:buFont typeface="+mj-lt"/>
              <a:buAutoNum type="arabicPeriod" startAt="9"/>
            </a:pPr>
            <a:r>
              <a:rPr lang="en-US" dirty="0"/>
              <a:t>Implement the plan, evaluate its worth, and revise as needed</a:t>
            </a:r>
          </a:p>
        </p:txBody>
      </p:sp>
      <p:sp>
        <p:nvSpPr>
          <p:cNvPr id="7" name="Footer Placeholder 5">
            <a:extLst>
              <a:ext uri="{FF2B5EF4-FFF2-40B4-BE49-F238E27FC236}">
                <a16:creationId xmlns:a16="http://schemas.microsoft.com/office/drawing/2014/main" id="{766FD1FF-AA11-497E-A265-DB13E301E3DA}"/>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193333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8B69E4-7EC0-430A-9A80-30D912F407D6}"/>
              </a:ext>
            </a:extLst>
          </p:cNvPr>
          <p:cNvSpPr>
            <a:spLocks noGrp="1"/>
          </p:cNvSpPr>
          <p:nvPr>
            <p:ph idx="1"/>
          </p:nvPr>
        </p:nvSpPr>
        <p:spPr>
          <a:xfrm>
            <a:off x="467545" y="1294096"/>
            <a:ext cx="8229600" cy="4935217"/>
          </a:xfrm>
        </p:spPr>
        <p:txBody>
          <a:bodyPr/>
          <a:lstStyle/>
          <a:p>
            <a:pPr marL="0" indent="0">
              <a:buNone/>
            </a:pPr>
            <a:r>
              <a:rPr lang="en-GB" b="1" dirty="0">
                <a:solidFill>
                  <a:srgbClr val="884C91"/>
                </a:solidFill>
              </a:rPr>
              <a:t>Step 1 </a:t>
            </a:r>
            <a:r>
              <a:rPr lang="en-GB" dirty="0">
                <a:solidFill>
                  <a:schemeClr val="tx1"/>
                </a:solidFill>
              </a:rPr>
              <a:t>	</a:t>
            </a:r>
            <a:r>
              <a:rPr lang="en-GB" b="1" dirty="0">
                <a:solidFill>
                  <a:schemeClr val="tx1"/>
                </a:solidFill>
              </a:rPr>
              <a:t>Determine the Planning Area and Resources</a:t>
            </a:r>
          </a:p>
          <a:p>
            <a:pPr marL="0" indent="0">
              <a:buNone/>
            </a:pPr>
            <a:r>
              <a:rPr lang="en-GB" b="1" dirty="0">
                <a:solidFill>
                  <a:srgbClr val="884C91"/>
                </a:solidFill>
              </a:rPr>
              <a:t>Step 2 </a:t>
            </a:r>
            <a:r>
              <a:rPr lang="en-GB" dirty="0">
                <a:solidFill>
                  <a:schemeClr val="tx1"/>
                </a:solidFill>
              </a:rPr>
              <a:t>	</a:t>
            </a:r>
            <a:r>
              <a:rPr lang="en-GB" b="1" dirty="0">
                <a:solidFill>
                  <a:schemeClr val="tx1"/>
                </a:solidFill>
              </a:rPr>
              <a:t>Build the Planning Team</a:t>
            </a:r>
          </a:p>
          <a:p>
            <a:pPr marL="0" indent="0">
              <a:buNone/>
            </a:pPr>
            <a:r>
              <a:rPr lang="en-GB" b="1" dirty="0">
                <a:solidFill>
                  <a:srgbClr val="884C91"/>
                </a:solidFill>
              </a:rPr>
              <a:t>Step 3 </a:t>
            </a:r>
            <a:r>
              <a:rPr lang="en-GB" dirty="0">
                <a:solidFill>
                  <a:schemeClr val="tx1"/>
                </a:solidFill>
              </a:rPr>
              <a:t>	Create an Outreach Strategy</a:t>
            </a:r>
          </a:p>
          <a:p>
            <a:pPr marL="0" indent="0">
              <a:buNone/>
            </a:pPr>
            <a:r>
              <a:rPr lang="en-GB" b="1" dirty="0">
                <a:solidFill>
                  <a:srgbClr val="884C91"/>
                </a:solidFill>
              </a:rPr>
              <a:t>Step 4 </a:t>
            </a:r>
            <a:r>
              <a:rPr lang="en-GB" b="1" dirty="0">
                <a:solidFill>
                  <a:schemeClr val="tx1"/>
                </a:solidFill>
              </a:rPr>
              <a:t>	</a:t>
            </a:r>
            <a:r>
              <a:rPr lang="en-GB" dirty="0">
                <a:solidFill>
                  <a:schemeClr val="tx1"/>
                </a:solidFill>
              </a:rPr>
              <a:t>Review Community Capabilities</a:t>
            </a:r>
          </a:p>
          <a:p>
            <a:pPr marL="0" indent="0">
              <a:buNone/>
            </a:pPr>
            <a:r>
              <a:rPr lang="en-GB" b="1" dirty="0">
                <a:solidFill>
                  <a:srgbClr val="884C91"/>
                </a:solidFill>
              </a:rPr>
              <a:t>Step 5 </a:t>
            </a:r>
            <a:r>
              <a:rPr lang="en-GB" b="1" dirty="0">
                <a:solidFill>
                  <a:schemeClr val="tx1"/>
                </a:solidFill>
              </a:rPr>
              <a:t>	</a:t>
            </a:r>
            <a:r>
              <a:rPr lang="en-GB" dirty="0">
                <a:solidFill>
                  <a:schemeClr val="tx1"/>
                </a:solidFill>
              </a:rPr>
              <a:t>Conduct a Risk Assessment</a:t>
            </a:r>
          </a:p>
          <a:p>
            <a:pPr marL="0" indent="0">
              <a:buNone/>
            </a:pPr>
            <a:r>
              <a:rPr lang="en-GB" b="1" dirty="0">
                <a:solidFill>
                  <a:srgbClr val="884C91"/>
                </a:solidFill>
              </a:rPr>
              <a:t>Step 6</a:t>
            </a:r>
            <a:r>
              <a:rPr lang="en-GB" dirty="0">
                <a:solidFill>
                  <a:srgbClr val="884C91"/>
                </a:solidFill>
              </a:rPr>
              <a:t>	 </a:t>
            </a:r>
            <a:r>
              <a:rPr lang="en-GB" dirty="0">
                <a:solidFill>
                  <a:schemeClr val="tx1"/>
                </a:solidFill>
              </a:rPr>
              <a:t>	Develop a Mitigation Strategy</a:t>
            </a:r>
          </a:p>
          <a:p>
            <a:pPr marL="0" indent="0">
              <a:buNone/>
            </a:pPr>
            <a:r>
              <a:rPr lang="en-GB" b="1" dirty="0">
                <a:solidFill>
                  <a:srgbClr val="884C91"/>
                </a:solidFill>
              </a:rPr>
              <a:t>Step 7</a:t>
            </a:r>
            <a:r>
              <a:rPr lang="en-GB" dirty="0">
                <a:solidFill>
                  <a:schemeClr val="tx1"/>
                </a:solidFill>
              </a:rPr>
              <a:t>		Keep the Plan Current</a:t>
            </a:r>
          </a:p>
          <a:p>
            <a:pPr marL="0" indent="0">
              <a:buNone/>
            </a:pPr>
            <a:r>
              <a:rPr lang="en-GB" b="1" dirty="0">
                <a:solidFill>
                  <a:srgbClr val="884C91"/>
                </a:solidFill>
              </a:rPr>
              <a:t>Step 8 </a:t>
            </a:r>
            <a:r>
              <a:rPr lang="en-GB" dirty="0">
                <a:solidFill>
                  <a:schemeClr val="tx1"/>
                </a:solidFill>
              </a:rPr>
              <a:t>	Review and Adopt the Plan</a:t>
            </a:r>
          </a:p>
          <a:p>
            <a:pPr marL="0" indent="0">
              <a:buNone/>
            </a:pPr>
            <a:r>
              <a:rPr lang="en-GB" b="1" dirty="0">
                <a:solidFill>
                  <a:srgbClr val="884C91"/>
                </a:solidFill>
              </a:rPr>
              <a:t>Step 9</a:t>
            </a:r>
            <a:r>
              <a:rPr lang="en-GB" dirty="0">
                <a:solidFill>
                  <a:srgbClr val="884C91"/>
                </a:solidFill>
              </a:rPr>
              <a:t>	</a:t>
            </a:r>
            <a:r>
              <a:rPr lang="en-GB" dirty="0">
                <a:solidFill>
                  <a:schemeClr val="tx1"/>
                </a:solidFill>
              </a:rPr>
              <a:t> 	Create a Safe and Resilient Community</a:t>
            </a:r>
          </a:p>
          <a:p>
            <a:endParaRPr lang="en-US" dirty="0"/>
          </a:p>
        </p:txBody>
      </p:sp>
      <p:sp>
        <p:nvSpPr>
          <p:cNvPr id="3" name="Text Placeholder 2">
            <a:extLst>
              <a:ext uri="{FF2B5EF4-FFF2-40B4-BE49-F238E27FC236}">
                <a16:creationId xmlns:a16="http://schemas.microsoft.com/office/drawing/2014/main" id="{7F378EE5-2AA6-4817-918F-6B05B77DA843}"/>
              </a:ext>
            </a:extLst>
          </p:cNvPr>
          <p:cNvSpPr>
            <a:spLocks noGrp="1"/>
          </p:cNvSpPr>
          <p:nvPr>
            <p:ph type="body" sz="quarter" idx="13"/>
          </p:nvPr>
        </p:nvSpPr>
        <p:spPr>
          <a:xfrm>
            <a:off x="467545" y="337212"/>
            <a:ext cx="8208912" cy="610255"/>
          </a:xfrm>
        </p:spPr>
        <p:txBody>
          <a:bodyPr/>
          <a:lstStyle/>
          <a:p>
            <a:r>
              <a:rPr lang="en-US" b="1" dirty="0"/>
              <a:t>FEMA’s 2013 Nine-Step Process</a:t>
            </a:r>
          </a:p>
        </p:txBody>
      </p:sp>
      <p:sp>
        <p:nvSpPr>
          <p:cNvPr id="4" name="Slide Number Placeholder 3">
            <a:extLst>
              <a:ext uri="{FF2B5EF4-FFF2-40B4-BE49-F238E27FC236}">
                <a16:creationId xmlns:a16="http://schemas.microsoft.com/office/drawing/2014/main" id="{7031695B-D470-41DC-A83F-5F0F3897AA87}"/>
              </a:ext>
            </a:extLst>
          </p:cNvPr>
          <p:cNvSpPr>
            <a:spLocks noGrp="1"/>
          </p:cNvSpPr>
          <p:nvPr>
            <p:ph type="sldNum" sz="quarter" idx="4"/>
          </p:nvPr>
        </p:nvSpPr>
        <p:spPr/>
        <p:txBody>
          <a:bodyPr/>
          <a:lstStyle/>
          <a:p>
            <a:fld id="{3B3120AC-0FB0-4B1F-9EA2-DF78B8AED3C7}" type="slidenum">
              <a:rPr lang="en-GB" smtClean="0"/>
              <a:pPr/>
              <a:t>14</a:t>
            </a:fld>
            <a:endParaRPr lang="en-GB" dirty="0"/>
          </a:p>
        </p:txBody>
      </p:sp>
      <p:sp>
        <p:nvSpPr>
          <p:cNvPr id="7" name="Footer Placeholder 5">
            <a:extLst>
              <a:ext uri="{FF2B5EF4-FFF2-40B4-BE49-F238E27FC236}">
                <a16:creationId xmlns:a16="http://schemas.microsoft.com/office/drawing/2014/main" id="{280F34BE-56B7-4258-94FE-320CD522CE65}"/>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253856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5E541-F865-40D2-8189-A023E58D5C80}"/>
              </a:ext>
            </a:extLst>
          </p:cNvPr>
          <p:cNvSpPr>
            <a:spLocks noGrp="1"/>
          </p:cNvSpPr>
          <p:nvPr>
            <p:ph idx="1"/>
          </p:nvPr>
        </p:nvSpPr>
        <p:spPr>
          <a:xfrm>
            <a:off x="467543" y="1181100"/>
            <a:ext cx="8208912" cy="1876425"/>
          </a:xfrm>
        </p:spPr>
        <p:txBody>
          <a:bodyPr>
            <a:normAutofit fontScale="92500" lnSpcReduction="10000"/>
          </a:bodyPr>
          <a:lstStyle/>
          <a:p>
            <a:pPr marL="457200" indent="-457200">
              <a:buFont typeface="+mj-lt"/>
              <a:buAutoNum type="arabicParenR"/>
            </a:pPr>
            <a:r>
              <a:rPr lang="en-US" dirty="0"/>
              <a:t>Get organized</a:t>
            </a:r>
          </a:p>
          <a:p>
            <a:pPr marL="457200" indent="-457200">
              <a:buFont typeface="+mj-lt"/>
              <a:buAutoNum type="arabicParenR"/>
            </a:pPr>
            <a:endParaRPr lang="en-US" dirty="0"/>
          </a:p>
          <a:p>
            <a:pPr marL="457200" indent="-457200">
              <a:buFont typeface="+mj-lt"/>
              <a:buAutoNum type="arabicParenR"/>
            </a:pPr>
            <a:r>
              <a:rPr lang="en-US" dirty="0"/>
              <a:t>Plan for public involvement</a:t>
            </a:r>
          </a:p>
          <a:p>
            <a:pPr marL="457200" indent="-457200">
              <a:buFont typeface="+mj-lt"/>
              <a:buAutoNum type="arabicParenR"/>
            </a:pPr>
            <a:endParaRPr lang="en-US" dirty="0"/>
          </a:p>
          <a:p>
            <a:pPr marL="457200" indent="-457200">
              <a:buFont typeface="+mj-lt"/>
              <a:buAutoNum type="arabicParenR"/>
            </a:pPr>
            <a:r>
              <a:rPr lang="en-US" dirty="0"/>
              <a:t>Coordinate with other department and agencies</a:t>
            </a:r>
          </a:p>
          <a:p>
            <a:endParaRPr lang="en-US" dirty="0"/>
          </a:p>
        </p:txBody>
      </p:sp>
      <p:sp>
        <p:nvSpPr>
          <p:cNvPr id="3" name="Text Placeholder 2">
            <a:extLst>
              <a:ext uri="{FF2B5EF4-FFF2-40B4-BE49-F238E27FC236}">
                <a16:creationId xmlns:a16="http://schemas.microsoft.com/office/drawing/2014/main" id="{44A47FE8-A9FD-4C97-BE75-1CB686045952}"/>
              </a:ext>
            </a:extLst>
          </p:cNvPr>
          <p:cNvSpPr>
            <a:spLocks noGrp="1"/>
          </p:cNvSpPr>
          <p:nvPr>
            <p:ph type="body" sz="quarter" idx="13"/>
          </p:nvPr>
        </p:nvSpPr>
        <p:spPr/>
        <p:txBody>
          <a:bodyPr/>
          <a:lstStyle/>
          <a:p>
            <a:r>
              <a:rPr lang="en-US" b="1" dirty="0"/>
              <a:t>Phase I:  Organize Resources</a:t>
            </a:r>
          </a:p>
        </p:txBody>
      </p:sp>
      <p:sp>
        <p:nvSpPr>
          <p:cNvPr id="4" name="Slide Number Placeholder 3">
            <a:extLst>
              <a:ext uri="{FF2B5EF4-FFF2-40B4-BE49-F238E27FC236}">
                <a16:creationId xmlns:a16="http://schemas.microsoft.com/office/drawing/2014/main" id="{B4910EC3-437E-4BBE-9C27-C50AE5C5EA50}"/>
              </a:ext>
            </a:extLst>
          </p:cNvPr>
          <p:cNvSpPr>
            <a:spLocks noGrp="1"/>
          </p:cNvSpPr>
          <p:nvPr>
            <p:ph type="sldNum" sz="quarter" idx="4"/>
          </p:nvPr>
        </p:nvSpPr>
        <p:spPr/>
        <p:txBody>
          <a:bodyPr/>
          <a:lstStyle/>
          <a:p>
            <a:fld id="{3B3120AC-0FB0-4B1F-9EA2-DF78B8AED3C7}" type="slidenum">
              <a:rPr lang="en-GB" smtClean="0"/>
              <a:pPr/>
              <a:t>15</a:t>
            </a:fld>
            <a:endParaRPr lang="en-GB" dirty="0"/>
          </a:p>
        </p:txBody>
      </p:sp>
      <p:sp>
        <p:nvSpPr>
          <p:cNvPr id="8" name="Footer Placeholder 5">
            <a:extLst>
              <a:ext uri="{FF2B5EF4-FFF2-40B4-BE49-F238E27FC236}">
                <a16:creationId xmlns:a16="http://schemas.microsoft.com/office/drawing/2014/main" id="{326411F8-3A50-4EAF-8D4B-466F7503BDAB}"/>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10" name="Picture 9">
            <a:extLst>
              <a:ext uri="{FF2B5EF4-FFF2-40B4-BE49-F238E27FC236}">
                <a16:creationId xmlns:a16="http://schemas.microsoft.com/office/drawing/2014/main" id="{6C6BE9B3-6369-49B2-8C3C-19F080052FA6}"/>
              </a:ext>
            </a:extLst>
          </p:cNvPr>
          <p:cNvPicPr>
            <a:picLocks noChangeAspect="1"/>
          </p:cNvPicPr>
          <p:nvPr/>
        </p:nvPicPr>
        <p:blipFill rotWithShape="1">
          <a:blip r:embed="rId3">
            <a:extLst>
              <a:ext uri="{28A0092B-C50C-407E-A947-70E740481C1C}">
                <a14:useLocalDpi xmlns:a14="http://schemas.microsoft.com/office/drawing/2010/main" val="0"/>
              </a:ext>
            </a:extLst>
          </a:blip>
          <a:srcRect b="8983"/>
          <a:stretch/>
        </p:blipFill>
        <p:spPr>
          <a:xfrm>
            <a:off x="1047752" y="3150786"/>
            <a:ext cx="6780439" cy="3126190"/>
          </a:xfrm>
          <a:prstGeom prst="rect">
            <a:avLst/>
          </a:prstGeom>
        </p:spPr>
      </p:pic>
    </p:spTree>
    <p:extLst>
      <p:ext uri="{BB962C8B-B14F-4D97-AF65-F5344CB8AC3E}">
        <p14:creationId xmlns:p14="http://schemas.microsoft.com/office/powerpoint/2010/main" val="46991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6F3B2-4B63-48B4-81FE-1F856131BCB9}"/>
              </a:ext>
            </a:extLst>
          </p:cNvPr>
          <p:cNvSpPr>
            <a:spLocks noGrp="1"/>
          </p:cNvSpPr>
          <p:nvPr>
            <p:ph idx="1"/>
          </p:nvPr>
        </p:nvSpPr>
        <p:spPr>
          <a:xfrm>
            <a:off x="292217" y="1148748"/>
            <a:ext cx="7678076" cy="4983702"/>
          </a:xfrm>
        </p:spPr>
        <p:txBody>
          <a:bodyPr>
            <a:normAutofit/>
          </a:bodyPr>
          <a:lstStyle/>
          <a:p>
            <a:r>
              <a:rPr lang="en-US" sz="2000" b="1" dirty="0"/>
              <a:t>Valley of the Moon Water District Departments</a:t>
            </a:r>
          </a:p>
          <a:p>
            <a:pPr lvl="1"/>
            <a:r>
              <a:rPr lang="en-US" sz="2000" dirty="0"/>
              <a:t>District Manager</a:t>
            </a:r>
          </a:p>
          <a:p>
            <a:pPr lvl="1"/>
            <a:r>
              <a:rPr lang="en-US" sz="2000" dirty="0"/>
              <a:t>Operations Manager</a:t>
            </a:r>
          </a:p>
          <a:p>
            <a:pPr lvl="1"/>
            <a:r>
              <a:rPr lang="en-US" sz="2000" dirty="0"/>
              <a:t>Administration Manager</a:t>
            </a:r>
          </a:p>
          <a:p>
            <a:pPr lvl="1"/>
            <a:r>
              <a:rPr lang="en-US" sz="2000" dirty="0"/>
              <a:t>Board of Directors</a:t>
            </a:r>
          </a:p>
        </p:txBody>
      </p:sp>
      <p:sp>
        <p:nvSpPr>
          <p:cNvPr id="4" name="Slide Number Placeholder 3">
            <a:extLst>
              <a:ext uri="{FF2B5EF4-FFF2-40B4-BE49-F238E27FC236}">
                <a16:creationId xmlns:a16="http://schemas.microsoft.com/office/drawing/2014/main" id="{34F1D3BE-69D4-4272-8170-C77FF4DE998B}"/>
              </a:ext>
            </a:extLst>
          </p:cNvPr>
          <p:cNvSpPr>
            <a:spLocks noGrp="1"/>
          </p:cNvSpPr>
          <p:nvPr>
            <p:ph type="sldNum" sz="quarter" idx="4"/>
          </p:nvPr>
        </p:nvSpPr>
        <p:spPr/>
        <p:txBody>
          <a:bodyPr/>
          <a:lstStyle/>
          <a:p>
            <a:fld id="{3B3120AC-0FB0-4B1F-9EA2-DF78B8AED3C7}" type="slidenum">
              <a:rPr lang="en-GB" smtClean="0"/>
              <a:pPr/>
              <a:t>16</a:t>
            </a:fld>
            <a:endParaRPr lang="en-GB" dirty="0"/>
          </a:p>
        </p:txBody>
      </p:sp>
      <p:sp>
        <p:nvSpPr>
          <p:cNvPr id="9" name="Footer Placeholder 5">
            <a:extLst>
              <a:ext uri="{FF2B5EF4-FFF2-40B4-BE49-F238E27FC236}">
                <a16:creationId xmlns:a16="http://schemas.microsoft.com/office/drawing/2014/main" id="{525176BE-AF59-4232-9836-9D1EAA667C7B}"/>
              </a:ext>
            </a:extLst>
          </p:cNvPr>
          <p:cNvSpPr txBox="1">
            <a:spLocks/>
          </p:cNvSpPr>
          <p:nvPr/>
        </p:nvSpPr>
        <p:spPr>
          <a:xfrm>
            <a:off x="707197" y="6335889"/>
            <a:ext cx="5514975" cy="253999"/>
          </a:xfrm>
          <a:prstGeom prst="rect">
            <a:avLst/>
          </a:prstGeom>
        </p:spPr>
        <p:txBody>
          <a:bodyPr vert="horz" lIns="91440" tIns="45720" rIns="91440" bIns="45720" rtlCol="0" anchor="ctr"/>
          <a:lstStyle>
            <a:defPPr>
              <a:defRPr lang="en-US"/>
            </a:defPPr>
            <a:lvl1pPr marL="0" algn="l" defTabSz="1219170" rtl="0" eaLnBrk="1" latinLnBrk="0" hangingPunct="1">
              <a:defRPr sz="800" kern="1200" spc="0" baseline="0">
                <a:solidFill>
                  <a:schemeClr val="bg1">
                    <a:lumMod val="75000"/>
                  </a:schemeClr>
                </a:solidFill>
                <a:latin typeface="+mj-lt"/>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dirty="0"/>
              <a:t>Valley of the Moon Water District HMPC Meeting #1</a:t>
            </a:r>
          </a:p>
        </p:txBody>
      </p:sp>
      <p:sp>
        <p:nvSpPr>
          <p:cNvPr id="8" name="Text Placeholder 2">
            <a:extLst>
              <a:ext uri="{FF2B5EF4-FFF2-40B4-BE49-F238E27FC236}">
                <a16:creationId xmlns:a16="http://schemas.microsoft.com/office/drawing/2014/main" id="{2E98E107-FD59-44D0-8180-B5CA38C292FF}"/>
              </a:ext>
            </a:extLst>
          </p:cNvPr>
          <p:cNvSpPr>
            <a:spLocks noGrp="1"/>
          </p:cNvSpPr>
          <p:nvPr>
            <p:ph type="body" sz="quarter" idx="13"/>
          </p:nvPr>
        </p:nvSpPr>
        <p:spPr>
          <a:xfrm>
            <a:off x="467545" y="295937"/>
            <a:ext cx="8208912" cy="610255"/>
          </a:xfrm>
        </p:spPr>
        <p:txBody>
          <a:bodyPr/>
          <a:lstStyle/>
          <a:p>
            <a:r>
              <a:rPr lang="en-US" b="1" dirty="0"/>
              <a:t>1) Get Organized – Establish the HMPC</a:t>
            </a:r>
          </a:p>
        </p:txBody>
      </p:sp>
    </p:spTree>
    <p:extLst>
      <p:ext uri="{BB962C8B-B14F-4D97-AF65-F5344CB8AC3E}">
        <p14:creationId xmlns:p14="http://schemas.microsoft.com/office/powerpoint/2010/main" val="122550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054CD8-B6BF-4495-92F2-EE48B33E00D9}"/>
              </a:ext>
            </a:extLst>
          </p:cNvPr>
          <p:cNvSpPr>
            <a:spLocks noGrp="1"/>
          </p:cNvSpPr>
          <p:nvPr>
            <p:ph idx="1"/>
          </p:nvPr>
        </p:nvSpPr>
        <p:spPr/>
        <p:txBody>
          <a:bodyPr>
            <a:normAutofit fontScale="92500" lnSpcReduction="20000"/>
          </a:bodyPr>
          <a:lstStyle/>
          <a:p>
            <a:r>
              <a:rPr lang="en-US" b="1" dirty="0"/>
              <a:t>Requirement</a:t>
            </a:r>
            <a:r>
              <a:rPr lang="en-US" dirty="0"/>
              <a:t>: Provide Two Opportunities</a:t>
            </a:r>
          </a:p>
          <a:p>
            <a:pPr lvl="1"/>
            <a:r>
              <a:rPr lang="en-US" sz="2200" dirty="0"/>
              <a:t>During drafting stage </a:t>
            </a:r>
          </a:p>
          <a:p>
            <a:pPr lvl="1"/>
            <a:r>
              <a:rPr lang="en-US" sz="2200" dirty="0"/>
              <a:t>Prior to approval</a:t>
            </a:r>
          </a:p>
          <a:p>
            <a:pPr lvl="1"/>
            <a:endParaRPr lang="en-US" sz="2200" dirty="0"/>
          </a:p>
          <a:p>
            <a:r>
              <a:rPr lang="en-US" altLang="en-US" sz="2200" dirty="0"/>
              <a:t>Include “public stakeholder” on planning team</a:t>
            </a:r>
          </a:p>
          <a:p>
            <a:endParaRPr lang="en-US" altLang="en-US" sz="2200" dirty="0"/>
          </a:p>
          <a:p>
            <a:r>
              <a:rPr lang="en-US" altLang="en-US" sz="2200" dirty="0"/>
              <a:t>Public Workshop/Open House</a:t>
            </a:r>
          </a:p>
          <a:p>
            <a:endParaRPr lang="en-US" altLang="en-US" sz="2200" dirty="0"/>
          </a:p>
          <a:p>
            <a:r>
              <a:rPr lang="en-US" altLang="en-US" sz="2200" dirty="0"/>
              <a:t>Community Engagement Strategy</a:t>
            </a:r>
          </a:p>
          <a:p>
            <a:endParaRPr lang="en-US" altLang="en-US" sz="2200" dirty="0"/>
          </a:p>
          <a:p>
            <a:r>
              <a:rPr lang="en-US" altLang="en-US" sz="2200" dirty="0"/>
              <a:t>Questionnaires/surveys</a:t>
            </a:r>
          </a:p>
          <a:p>
            <a:endParaRPr lang="en-US" altLang="en-US" sz="2200" dirty="0"/>
          </a:p>
          <a:p>
            <a:r>
              <a:rPr lang="en-US" altLang="en-US" sz="2200" dirty="0"/>
              <a:t>Post Draft LHMP online for comment prior to finalization</a:t>
            </a:r>
          </a:p>
          <a:p>
            <a:endParaRPr lang="en-US" altLang="en-US" sz="2200" dirty="0"/>
          </a:p>
          <a:p>
            <a:r>
              <a:rPr lang="en-US" altLang="en-US" sz="2200" dirty="0"/>
              <a:t>Document process for 2020/2021 in plan</a:t>
            </a:r>
            <a:endParaRPr lang="en-US" sz="2200" b="1" dirty="0"/>
          </a:p>
          <a:p>
            <a:pPr marL="355591" lvl="1" indent="0">
              <a:buNone/>
            </a:pPr>
            <a:endParaRPr lang="en-US" sz="2200" dirty="0"/>
          </a:p>
        </p:txBody>
      </p:sp>
      <p:sp>
        <p:nvSpPr>
          <p:cNvPr id="3" name="Text Placeholder 2">
            <a:extLst>
              <a:ext uri="{FF2B5EF4-FFF2-40B4-BE49-F238E27FC236}">
                <a16:creationId xmlns:a16="http://schemas.microsoft.com/office/drawing/2014/main" id="{B9C4B48D-3BA0-4F5D-9753-DE95948C8788}"/>
              </a:ext>
            </a:extLst>
          </p:cNvPr>
          <p:cNvSpPr>
            <a:spLocks noGrp="1"/>
          </p:cNvSpPr>
          <p:nvPr>
            <p:ph type="body" sz="quarter" idx="13"/>
          </p:nvPr>
        </p:nvSpPr>
        <p:spPr/>
        <p:txBody>
          <a:bodyPr/>
          <a:lstStyle/>
          <a:p>
            <a:r>
              <a:rPr lang="en-US" b="1" dirty="0"/>
              <a:t>2) Plan for Public Involvement</a:t>
            </a:r>
          </a:p>
        </p:txBody>
      </p:sp>
      <p:sp>
        <p:nvSpPr>
          <p:cNvPr id="4" name="Slide Number Placeholder 3">
            <a:extLst>
              <a:ext uri="{FF2B5EF4-FFF2-40B4-BE49-F238E27FC236}">
                <a16:creationId xmlns:a16="http://schemas.microsoft.com/office/drawing/2014/main" id="{8B4DA4CC-27FE-45A4-9FAD-468E4BB96879}"/>
              </a:ext>
            </a:extLst>
          </p:cNvPr>
          <p:cNvSpPr>
            <a:spLocks noGrp="1"/>
          </p:cNvSpPr>
          <p:nvPr>
            <p:ph type="sldNum" sz="quarter" idx="4"/>
          </p:nvPr>
        </p:nvSpPr>
        <p:spPr/>
        <p:txBody>
          <a:bodyPr/>
          <a:lstStyle/>
          <a:p>
            <a:fld id="{3B3120AC-0FB0-4B1F-9EA2-DF78B8AED3C7}" type="slidenum">
              <a:rPr lang="en-GB" smtClean="0"/>
              <a:pPr/>
              <a:t>17</a:t>
            </a:fld>
            <a:endParaRPr lang="en-GB" dirty="0"/>
          </a:p>
        </p:txBody>
      </p:sp>
      <p:sp>
        <p:nvSpPr>
          <p:cNvPr id="7" name="Footer Placeholder 5">
            <a:extLst>
              <a:ext uri="{FF2B5EF4-FFF2-40B4-BE49-F238E27FC236}">
                <a16:creationId xmlns:a16="http://schemas.microsoft.com/office/drawing/2014/main" id="{813D01D6-0AFF-4700-AB89-224F99CEB568}"/>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3580751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9F14F3-5AE5-4A59-9926-D25997FD4D26}"/>
              </a:ext>
            </a:extLst>
          </p:cNvPr>
          <p:cNvSpPr>
            <a:spLocks noGrp="1"/>
          </p:cNvSpPr>
          <p:nvPr>
            <p:ph idx="1"/>
          </p:nvPr>
        </p:nvSpPr>
        <p:spPr>
          <a:xfrm>
            <a:off x="446856" y="1057013"/>
            <a:ext cx="8229600" cy="5142451"/>
          </a:xfrm>
        </p:spPr>
        <p:txBody>
          <a:bodyPr numCol="2">
            <a:normAutofit fontScale="70000" lnSpcReduction="20000"/>
          </a:bodyPr>
          <a:lstStyle/>
          <a:p>
            <a:pPr marL="365760">
              <a:spcAft>
                <a:spcPts val="600"/>
              </a:spcAft>
            </a:pPr>
            <a:r>
              <a:rPr lang="en-US" b="1" dirty="0">
                <a:solidFill>
                  <a:srgbClr val="884C91"/>
                </a:solidFill>
              </a:rPr>
              <a:t>Sonoma County</a:t>
            </a:r>
          </a:p>
          <a:p>
            <a:pPr marL="745164" lvl="1">
              <a:spcAft>
                <a:spcPts val="600"/>
              </a:spcAft>
            </a:pPr>
            <a:r>
              <a:rPr lang="en-US" dirty="0"/>
              <a:t>Fire and Emergency Services Department</a:t>
            </a:r>
          </a:p>
          <a:p>
            <a:pPr marL="745164" lvl="1">
              <a:spcAft>
                <a:spcPts val="600"/>
              </a:spcAft>
            </a:pPr>
            <a:r>
              <a:rPr lang="en-US" dirty="0"/>
              <a:t>Office of Recovery and Resiliency</a:t>
            </a:r>
          </a:p>
          <a:p>
            <a:pPr marL="745164" lvl="1">
              <a:spcAft>
                <a:spcPts val="600"/>
              </a:spcAft>
            </a:pPr>
            <a:r>
              <a:rPr lang="en-US" b="1" dirty="0">
                <a:solidFill>
                  <a:srgbClr val="884C91"/>
                </a:solidFill>
              </a:rPr>
              <a:t>Department of Emergency Management</a:t>
            </a:r>
          </a:p>
          <a:p>
            <a:pPr marL="365760">
              <a:spcAft>
                <a:spcPts val="600"/>
              </a:spcAft>
            </a:pPr>
            <a:r>
              <a:rPr lang="en-US" dirty="0"/>
              <a:t>Sonoma County Transit</a:t>
            </a:r>
          </a:p>
          <a:p>
            <a:pPr marL="365760">
              <a:spcAft>
                <a:spcPts val="600"/>
              </a:spcAft>
            </a:pPr>
            <a:r>
              <a:rPr lang="en-US" b="1" dirty="0">
                <a:solidFill>
                  <a:srgbClr val="884C91"/>
                </a:solidFill>
              </a:rPr>
              <a:t>Sonoma County Water Agency</a:t>
            </a:r>
          </a:p>
          <a:p>
            <a:pPr marL="365760">
              <a:spcAft>
                <a:spcPts val="600"/>
              </a:spcAft>
            </a:pPr>
            <a:r>
              <a:rPr lang="en-US" dirty="0"/>
              <a:t>Pacific Gas &amp; Electric</a:t>
            </a:r>
          </a:p>
          <a:p>
            <a:pPr marL="365760">
              <a:spcAft>
                <a:spcPts val="600"/>
              </a:spcAft>
            </a:pPr>
            <a:r>
              <a:rPr lang="en-US" dirty="0"/>
              <a:t>Federal, Regional, Businesses, Academia</a:t>
            </a:r>
          </a:p>
          <a:p>
            <a:pPr marL="745164" lvl="1">
              <a:spcAft>
                <a:spcPts val="600"/>
              </a:spcAft>
            </a:pPr>
            <a:r>
              <a:rPr lang="en-US" b="1" dirty="0">
                <a:solidFill>
                  <a:schemeClr val="accent1"/>
                </a:solidFill>
              </a:rPr>
              <a:t>Fairmont Sonoma Mission Inn</a:t>
            </a:r>
          </a:p>
          <a:p>
            <a:pPr marL="745164" lvl="1">
              <a:spcAft>
                <a:spcPts val="600"/>
              </a:spcAft>
            </a:pPr>
            <a:r>
              <a:rPr lang="en-US" b="1" dirty="0">
                <a:solidFill>
                  <a:schemeClr val="accent1"/>
                </a:solidFill>
              </a:rPr>
              <a:t>Sonoma Moto</a:t>
            </a:r>
          </a:p>
          <a:p>
            <a:pPr marL="745164" lvl="1">
              <a:spcAft>
                <a:spcPts val="600"/>
              </a:spcAft>
            </a:pPr>
            <a:r>
              <a:rPr lang="en-US" b="1" dirty="0">
                <a:solidFill>
                  <a:schemeClr val="accent1"/>
                </a:solidFill>
              </a:rPr>
              <a:t>Other Local Businesses</a:t>
            </a:r>
          </a:p>
          <a:p>
            <a:pPr marL="365760">
              <a:spcAft>
                <a:spcPts val="600"/>
              </a:spcAft>
            </a:pPr>
            <a:r>
              <a:rPr lang="en-US" dirty="0"/>
              <a:t>Cal Fire</a:t>
            </a:r>
          </a:p>
          <a:p>
            <a:pPr marL="365760">
              <a:spcAft>
                <a:spcPts val="600"/>
              </a:spcAft>
            </a:pPr>
            <a:r>
              <a:rPr lang="en-US" dirty="0"/>
              <a:t>CNRA</a:t>
            </a:r>
          </a:p>
          <a:p>
            <a:pPr marL="365760">
              <a:spcAft>
                <a:spcPts val="600"/>
              </a:spcAft>
            </a:pPr>
            <a:r>
              <a:rPr lang="en-US" dirty="0"/>
              <a:t>Cal OES</a:t>
            </a:r>
          </a:p>
          <a:p>
            <a:pPr marL="365760">
              <a:spcAft>
                <a:spcPts val="600"/>
              </a:spcAft>
            </a:pPr>
            <a:r>
              <a:rPr lang="en-US" b="1" dirty="0">
                <a:solidFill>
                  <a:srgbClr val="884C91"/>
                </a:solidFill>
              </a:rPr>
              <a:t>Neighboring Communities and Counties</a:t>
            </a:r>
          </a:p>
          <a:p>
            <a:pPr marL="745164" lvl="1">
              <a:spcAft>
                <a:spcPts val="600"/>
              </a:spcAft>
            </a:pPr>
            <a:r>
              <a:rPr lang="en-US" b="1" dirty="0">
                <a:solidFill>
                  <a:srgbClr val="884C91"/>
                </a:solidFill>
              </a:rPr>
              <a:t>City of Sonoma</a:t>
            </a:r>
          </a:p>
          <a:p>
            <a:pPr marL="365760">
              <a:spcAft>
                <a:spcPts val="600"/>
              </a:spcAft>
            </a:pPr>
            <a:r>
              <a:rPr lang="en-US" dirty="0"/>
              <a:t>FEMA Region IX</a:t>
            </a:r>
          </a:p>
          <a:p>
            <a:pPr marL="365760">
              <a:spcAft>
                <a:spcPts val="600"/>
              </a:spcAft>
            </a:pPr>
            <a:r>
              <a:rPr lang="en-US" dirty="0"/>
              <a:t>US Bureau of Reclamation</a:t>
            </a:r>
          </a:p>
          <a:p>
            <a:pPr marL="365760">
              <a:spcAft>
                <a:spcPts val="600"/>
              </a:spcAft>
            </a:pPr>
            <a:r>
              <a:rPr lang="en-US" dirty="0"/>
              <a:t>US Forest Service</a:t>
            </a:r>
          </a:p>
          <a:p>
            <a:pPr marL="365760">
              <a:spcAft>
                <a:spcPts val="600"/>
              </a:spcAft>
            </a:pPr>
            <a:r>
              <a:rPr lang="en-US" dirty="0"/>
              <a:t>National Oceanic Atmospheric Administration/National Weather Service</a:t>
            </a:r>
          </a:p>
          <a:p>
            <a:pPr marL="365760">
              <a:spcAft>
                <a:spcPts val="600"/>
              </a:spcAft>
            </a:pPr>
            <a:r>
              <a:rPr lang="en-US" b="1" dirty="0">
                <a:solidFill>
                  <a:schemeClr val="accent1"/>
                </a:solidFill>
              </a:rPr>
              <a:t>Sonoma Valley Unified School District</a:t>
            </a:r>
          </a:p>
          <a:p>
            <a:pPr marL="365760">
              <a:spcAft>
                <a:spcPts val="600"/>
              </a:spcAft>
            </a:pPr>
            <a:r>
              <a:rPr lang="en-US" dirty="0">
                <a:solidFill>
                  <a:schemeClr val="tx1"/>
                </a:solidFill>
              </a:rPr>
              <a:t>Health Care District</a:t>
            </a:r>
          </a:p>
          <a:p>
            <a:pPr marL="365760">
              <a:spcAft>
                <a:spcPts val="600"/>
              </a:spcAft>
            </a:pPr>
            <a:r>
              <a:rPr lang="en-US" dirty="0">
                <a:solidFill>
                  <a:schemeClr val="tx1"/>
                </a:solidFill>
              </a:rPr>
              <a:t>Sonoma Valley Hospital </a:t>
            </a:r>
          </a:p>
          <a:p>
            <a:pPr marL="365760">
              <a:spcAft>
                <a:spcPts val="600"/>
              </a:spcAft>
            </a:pPr>
            <a:r>
              <a:rPr lang="en-US" b="1" dirty="0">
                <a:solidFill>
                  <a:schemeClr val="accent1"/>
                </a:solidFill>
              </a:rPr>
              <a:t>La Luz Center</a:t>
            </a:r>
          </a:p>
          <a:p>
            <a:pPr marL="365760">
              <a:spcAft>
                <a:spcPts val="600"/>
              </a:spcAft>
            </a:pPr>
            <a:r>
              <a:rPr lang="en-US" b="1" dirty="0">
                <a:solidFill>
                  <a:schemeClr val="accent1"/>
                </a:solidFill>
              </a:rPr>
              <a:t>Sonoma Valley Fire &amp; Rescue Authority</a:t>
            </a:r>
          </a:p>
        </p:txBody>
      </p:sp>
      <p:sp>
        <p:nvSpPr>
          <p:cNvPr id="3" name="Text Placeholder 2">
            <a:extLst>
              <a:ext uri="{FF2B5EF4-FFF2-40B4-BE49-F238E27FC236}">
                <a16:creationId xmlns:a16="http://schemas.microsoft.com/office/drawing/2014/main" id="{14024CC0-B86E-4C55-9485-FFE95F7B8CD6}"/>
              </a:ext>
            </a:extLst>
          </p:cNvPr>
          <p:cNvSpPr>
            <a:spLocks noGrp="1"/>
          </p:cNvSpPr>
          <p:nvPr>
            <p:ph type="body" sz="quarter" idx="13"/>
          </p:nvPr>
        </p:nvSpPr>
        <p:spPr>
          <a:xfrm>
            <a:off x="467544" y="378883"/>
            <a:ext cx="8208912" cy="610255"/>
          </a:xfrm>
        </p:spPr>
        <p:txBody>
          <a:bodyPr/>
          <a:lstStyle/>
          <a:p>
            <a:r>
              <a:rPr lang="en-US" b="1" dirty="0"/>
              <a:t>3) Coordinate with Other Stakeholder Departments &amp; Agencies</a:t>
            </a:r>
          </a:p>
        </p:txBody>
      </p:sp>
      <p:sp>
        <p:nvSpPr>
          <p:cNvPr id="4" name="Slide Number Placeholder 3">
            <a:extLst>
              <a:ext uri="{FF2B5EF4-FFF2-40B4-BE49-F238E27FC236}">
                <a16:creationId xmlns:a16="http://schemas.microsoft.com/office/drawing/2014/main" id="{021EEF83-C662-442D-BAAE-1EE65D66D3EF}"/>
              </a:ext>
            </a:extLst>
          </p:cNvPr>
          <p:cNvSpPr>
            <a:spLocks noGrp="1"/>
          </p:cNvSpPr>
          <p:nvPr>
            <p:ph type="sldNum" sz="quarter" idx="4"/>
          </p:nvPr>
        </p:nvSpPr>
        <p:spPr/>
        <p:txBody>
          <a:bodyPr/>
          <a:lstStyle/>
          <a:p>
            <a:fld id="{3B3120AC-0FB0-4B1F-9EA2-DF78B8AED3C7}" type="slidenum">
              <a:rPr lang="en-GB" smtClean="0"/>
              <a:pPr/>
              <a:t>18</a:t>
            </a:fld>
            <a:endParaRPr lang="en-GB" dirty="0"/>
          </a:p>
        </p:txBody>
      </p:sp>
      <p:sp>
        <p:nvSpPr>
          <p:cNvPr id="7" name="Footer Placeholder 5">
            <a:extLst>
              <a:ext uri="{FF2B5EF4-FFF2-40B4-BE49-F238E27FC236}">
                <a16:creationId xmlns:a16="http://schemas.microsoft.com/office/drawing/2014/main" id="{6D5D50FF-D1BE-4C4F-BD6D-4E7CCFA70EA5}"/>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41530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C4F2A2-2A65-4495-A19C-8BA40BD32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505" y="3335000"/>
            <a:ext cx="4614990" cy="29596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Content Placeholder 1">
            <a:extLst>
              <a:ext uri="{FF2B5EF4-FFF2-40B4-BE49-F238E27FC236}">
                <a16:creationId xmlns:a16="http://schemas.microsoft.com/office/drawing/2014/main" id="{71F5E541-F865-40D2-8189-A023E58D5C80}"/>
              </a:ext>
            </a:extLst>
          </p:cNvPr>
          <p:cNvSpPr>
            <a:spLocks noGrp="1"/>
          </p:cNvSpPr>
          <p:nvPr>
            <p:ph idx="1"/>
          </p:nvPr>
        </p:nvSpPr>
        <p:spPr>
          <a:xfrm>
            <a:off x="467543" y="1114425"/>
            <a:ext cx="7418108" cy="4397142"/>
          </a:xfrm>
        </p:spPr>
        <p:txBody>
          <a:bodyPr/>
          <a:lstStyle/>
          <a:p>
            <a:pPr marL="836604" lvl="1" indent="-457200">
              <a:buFont typeface="+mj-lt"/>
              <a:buAutoNum type="arabicParenR" startAt="4"/>
            </a:pPr>
            <a:r>
              <a:rPr lang="en-US" dirty="0"/>
              <a:t>Hazard Identification (what can happen here?)</a:t>
            </a:r>
          </a:p>
          <a:p>
            <a:pPr marL="836604" lvl="1" indent="-457200">
              <a:buFont typeface="+mj-lt"/>
              <a:buAutoNum type="arabicParenR" startAt="4"/>
            </a:pPr>
            <a:endParaRPr lang="en-US" dirty="0"/>
          </a:p>
          <a:p>
            <a:pPr marL="836604" lvl="1" indent="-457200">
              <a:buFont typeface="+mj-lt"/>
              <a:buAutoNum type="arabicParenR" startAt="5"/>
            </a:pPr>
            <a:r>
              <a:rPr lang="en-US" dirty="0"/>
              <a:t>Vulnerability Assessment (what will be affected?)</a:t>
            </a:r>
          </a:p>
          <a:p>
            <a:pPr marL="1077895" lvl="2" indent="-342900"/>
            <a:r>
              <a:rPr lang="en-US" dirty="0"/>
              <a:t>Critical Asset Inventory</a:t>
            </a:r>
          </a:p>
          <a:p>
            <a:pPr marL="1077895" lvl="2" indent="-342900"/>
            <a:r>
              <a:rPr lang="en-US" dirty="0"/>
              <a:t>Mitigation Capability Assessment</a:t>
            </a:r>
          </a:p>
          <a:p>
            <a:pPr marL="379404" lvl="1" indent="0">
              <a:buNone/>
            </a:pPr>
            <a:endParaRPr lang="en-US" dirty="0"/>
          </a:p>
        </p:txBody>
      </p:sp>
      <p:sp>
        <p:nvSpPr>
          <p:cNvPr id="3" name="Text Placeholder 2">
            <a:extLst>
              <a:ext uri="{FF2B5EF4-FFF2-40B4-BE49-F238E27FC236}">
                <a16:creationId xmlns:a16="http://schemas.microsoft.com/office/drawing/2014/main" id="{44A47FE8-A9FD-4C97-BE75-1CB686045952}"/>
              </a:ext>
            </a:extLst>
          </p:cNvPr>
          <p:cNvSpPr>
            <a:spLocks noGrp="1"/>
          </p:cNvSpPr>
          <p:nvPr>
            <p:ph type="body" sz="quarter" idx="13"/>
          </p:nvPr>
        </p:nvSpPr>
        <p:spPr/>
        <p:txBody>
          <a:bodyPr/>
          <a:lstStyle/>
          <a:p>
            <a:r>
              <a:rPr lang="en-US" b="1" dirty="0"/>
              <a:t>Phase II: Risk Assessment</a:t>
            </a:r>
          </a:p>
        </p:txBody>
      </p:sp>
      <p:sp>
        <p:nvSpPr>
          <p:cNvPr id="4" name="Slide Number Placeholder 3">
            <a:extLst>
              <a:ext uri="{FF2B5EF4-FFF2-40B4-BE49-F238E27FC236}">
                <a16:creationId xmlns:a16="http://schemas.microsoft.com/office/drawing/2014/main" id="{B4910EC3-437E-4BBE-9C27-C50AE5C5EA50}"/>
              </a:ext>
            </a:extLst>
          </p:cNvPr>
          <p:cNvSpPr>
            <a:spLocks noGrp="1"/>
          </p:cNvSpPr>
          <p:nvPr>
            <p:ph type="sldNum" sz="quarter" idx="4"/>
          </p:nvPr>
        </p:nvSpPr>
        <p:spPr/>
        <p:txBody>
          <a:bodyPr/>
          <a:lstStyle/>
          <a:p>
            <a:fld id="{3B3120AC-0FB0-4B1F-9EA2-DF78B8AED3C7}" type="slidenum">
              <a:rPr lang="en-GB" smtClean="0"/>
              <a:pPr/>
              <a:t>19</a:t>
            </a:fld>
            <a:endParaRPr lang="en-GB" dirty="0"/>
          </a:p>
        </p:txBody>
      </p:sp>
      <p:sp>
        <p:nvSpPr>
          <p:cNvPr id="7" name="Footer Placeholder 5">
            <a:extLst>
              <a:ext uri="{FF2B5EF4-FFF2-40B4-BE49-F238E27FC236}">
                <a16:creationId xmlns:a16="http://schemas.microsoft.com/office/drawing/2014/main" id="{5D43E4B4-F1F5-4908-B4CB-18819EB98F5E}"/>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31303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6316"/>
            <a:ext cx="8422639" cy="4935217"/>
          </a:xfrm>
        </p:spPr>
        <p:txBody>
          <a:bodyPr>
            <a:normAutofit/>
          </a:bodyPr>
          <a:lstStyle/>
          <a:p>
            <a:pPr marL="457200" indent="-457200">
              <a:buFont typeface="+mj-lt"/>
              <a:buAutoNum type="arabicPeriod"/>
            </a:pPr>
            <a:r>
              <a:rPr lang="en-US" dirty="0"/>
              <a:t>Introductions</a:t>
            </a:r>
          </a:p>
          <a:p>
            <a:pPr marL="457200" indent="-457200">
              <a:buFont typeface="+mj-lt"/>
              <a:buAutoNum type="arabicPeriod"/>
            </a:pPr>
            <a:r>
              <a:rPr lang="en-US" dirty="0"/>
              <a:t>Mitigation Planning and the Disaster Mitigation Act </a:t>
            </a:r>
          </a:p>
          <a:p>
            <a:pPr marL="457200" indent="-457200">
              <a:buFont typeface="+mj-lt"/>
              <a:buAutoNum type="arabicPeriod"/>
            </a:pPr>
            <a:r>
              <a:rPr lang="en-US" dirty="0"/>
              <a:t>Planning Process</a:t>
            </a:r>
          </a:p>
          <a:p>
            <a:pPr marL="457200" indent="-457200">
              <a:buFont typeface="+mj-lt"/>
              <a:buAutoNum type="arabicPeriod"/>
            </a:pPr>
            <a:r>
              <a:rPr lang="en-US" dirty="0"/>
              <a:t>Role of the Hazard Mitigation Planning Committee (HMPC)</a:t>
            </a:r>
          </a:p>
          <a:p>
            <a:pPr marL="457200" indent="-457200">
              <a:buFont typeface="+mj-lt"/>
              <a:buAutoNum type="arabicPeriod"/>
            </a:pPr>
            <a:r>
              <a:rPr lang="en-US" dirty="0"/>
              <a:t>Hazard Review</a:t>
            </a:r>
          </a:p>
          <a:p>
            <a:pPr marL="457200" indent="-457200">
              <a:buFont typeface="+mj-lt"/>
              <a:buAutoNum type="arabicPeriod"/>
            </a:pPr>
            <a:r>
              <a:rPr lang="en-US" dirty="0"/>
              <a:t>Community Engagement Strategy</a:t>
            </a:r>
          </a:p>
          <a:p>
            <a:pPr marL="457200" indent="-457200">
              <a:buFont typeface="+mj-lt"/>
              <a:buAutoNum type="arabicPeriod"/>
            </a:pPr>
            <a:r>
              <a:rPr lang="en-US" dirty="0"/>
              <a:t>Data Collection Guide</a:t>
            </a:r>
          </a:p>
          <a:p>
            <a:pPr marL="457200" indent="-457200">
              <a:buFont typeface="+mj-lt"/>
              <a:buAutoNum type="arabicPeriod"/>
            </a:pPr>
            <a:r>
              <a:rPr lang="en-US" dirty="0"/>
              <a:t>Schedule</a:t>
            </a:r>
          </a:p>
          <a:p>
            <a:pPr marL="457200" indent="-457200">
              <a:buFont typeface="+mj-lt"/>
              <a:buAutoNum type="arabicPeriod"/>
            </a:pPr>
            <a:r>
              <a:rPr lang="en-US" dirty="0"/>
              <a:t>Questions</a:t>
            </a:r>
          </a:p>
        </p:txBody>
      </p:sp>
      <p:sp>
        <p:nvSpPr>
          <p:cNvPr id="3" name="Text Placeholder 2"/>
          <p:cNvSpPr>
            <a:spLocks noGrp="1"/>
          </p:cNvSpPr>
          <p:nvPr>
            <p:ph type="body" sz="quarter" idx="13"/>
          </p:nvPr>
        </p:nvSpPr>
        <p:spPr/>
        <p:txBody>
          <a:bodyPr/>
          <a:lstStyle/>
          <a:p>
            <a:r>
              <a:rPr lang="en-GB" b="1" dirty="0">
                <a:latin typeface="Segoe UI" panose="020B0502040204020203" pitchFamily="34" charset="0"/>
              </a:rPr>
              <a:t>Agenda</a:t>
            </a:r>
          </a:p>
        </p:txBody>
      </p:sp>
      <p:sp>
        <p:nvSpPr>
          <p:cNvPr id="4" name="Slide Number Placeholder 3"/>
          <p:cNvSpPr>
            <a:spLocks noGrp="1"/>
          </p:cNvSpPr>
          <p:nvPr>
            <p:ph type="sldNum" sz="quarter" idx="4"/>
          </p:nvPr>
        </p:nvSpPr>
        <p:spPr/>
        <p:txBody>
          <a:bodyPr/>
          <a:lstStyle/>
          <a:p>
            <a:fld id="{3B3120AC-0FB0-4B1F-9EA2-DF78B8AED3C7}" type="slidenum">
              <a:rPr lang="en-GB" smtClean="0"/>
              <a:pPr/>
              <a:t>2</a:t>
            </a:fld>
            <a:endParaRPr lang="en-GB" dirty="0"/>
          </a:p>
        </p:txBody>
      </p:sp>
      <p:sp>
        <p:nvSpPr>
          <p:cNvPr id="5" name="Footer Placeholder 5">
            <a:extLst>
              <a:ext uri="{FF2B5EF4-FFF2-40B4-BE49-F238E27FC236}">
                <a16:creationId xmlns:a16="http://schemas.microsoft.com/office/drawing/2014/main" id="{02CC9047-58CB-4BED-94B8-B72139A5A979}"/>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980456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0A3E2F-130D-472B-8D63-E06789A76E22}"/>
              </a:ext>
            </a:extLst>
          </p:cNvPr>
          <p:cNvSpPr>
            <a:spLocks noGrp="1"/>
          </p:cNvSpPr>
          <p:nvPr>
            <p:ph idx="1"/>
          </p:nvPr>
        </p:nvSpPr>
        <p:spPr/>
        <p:txBody>
          <a:bodyPr/>
          <a:lstStyle/>
          <a:p>
            <a:r>
              <a:rPr lang="en-US" dirty="0"/>
              <a:t>Identify all possible hazards affecting the planning area</a:t>
            </a:r>
          </a:p>
          <a:p>
            <a:r>
              <a:rPr lang="en-US" dirty="0"/>
              <a:t>Profile the hazards</a:t>
            </a:r>
          </a:p>
          <a:p>
            <a:r>
              <a:rPr lang="en-US" dirty="0"/>
              <a:t>Information sources:</a:t>
            </a:r>
          </a:p>
          <a:p>
            <a:pPr lvl="1"/>
            <a:r>
              <a:rPr lang="en-US" sz="2200" dirty="0"/>
              <a:t>Past disaster declarations</a:t>
            </a:r>
          </a:p>
          <a:p>
            <a:pPr lvl="1"/>
            <a:r>
              <a:rPr lang="en-US" sz="2200" dirty="0"/>
              <a:t>Planning team / community members</a:t>
            </a:r>
          </a:p>
          <a:p>
            <a:pPr lvl="1"/>
            <a:r>
              <a:rPr lang="en-US" sz="2200" dirty="0"/>
              <a:t>Existing plans and reports</a:t>
            </a:r>
          </a:p>
          <a:p>
            <a:pPr lvl="1"/>
            <a:r>
              <a:rPr lang="en-US" sz="2200" dirty="0"/>
              <a:t>GIS-based maps and data</a:t>
            </a:r>
          </a:p>
          <a:p>
            <a:pPr lvl="1"/>
            <a:r>
              <a:rPr lang="en-US" sz="2200" dirty="0"/>
              <a:t>Internet websites and databases</a:t>
            </a:r>
          </a:p>
          <a:p>
            <a:pPr lvl="1"/>
            <a:r>
              <a:rPr lang="en-US" sz="2200" dirty="0"/>
              <a:t>Newspaper / historical records</a:t>
            </a:r>
          </a:p>
          <a:p>
            <a:pPr lvl="1"/>
            <a:r>
              <a:rPr lang="en-US" sz="2200" dirty="0"/>
              <a:t>Local, state, and federal experts</a:t>
            </a:r>
          </a:p>
          <a:p>
            <a:pPr lvl="1"/>
            <a:r>
              <a:rPr lang="en-US" sz="2200" dirty="0"/>
              <a:t>Insurance data</a:t>
            </a:r>
          </a:p>
          <a:p>
            <a:endParaRPr lang="en-US" dirty="0"/>
          </a:p>
        </p:txBody>
      </p:sp>
      <p:sp>
        <p:nvSpPr>
          <p:cNvPr id="3" name="Text Placeholder 2">
            <a:extLst>
              <a:ext uri="{FF2B5EF4-FFF2-40B4-BE49-F238E27FC236}">
                <a16:creationId xmlns:a16="http://schemas.microsoft.com/office/drawing/2014/main" id="{92B978EB-1257-4504-9A77-A55FE2174C07}"/>
              </a:ext>
            </a:extLst>
          </p:cNvPr>
          <p:cNvSpPr>
            <a:spLocks noGrp="1"/>
          </p:cNvSpPr>
          <p:nvPr>
            <p:ph type="body" sz="quarter" idx="13"/>
          </p:nvPr>
        </p:nvSpPr>
        <p:spPr>
          <a:xfrm>
            <a:off x="467545" y="295937"/>
            <a:ext cx="8208912" cy="677186"/>
          </a:xfrm>
        </p:spPr>
        <p:txBody>
          <a:bodyPr/>
          <a:lstStyle/>
          <a:p>
            <a:r>
              <a:rPr lang="en-US" b="1" dirty="0"/>
              <a:t>4) Hazard Identification – </a:t>
            </a:r>
            <a:r>
              <a:rPr lang="en-US" b="1" i="1" dirty="0"/>
              <a:t>Has It Happened Here Before?</a:t>
            </a:r>
          </a:p>
        </p:txBody>
      </p:sp>
      <p:sp>
        <p:nvSpPr>
          <p:cNvPr id="4" name="Slide Number Placeholder 3">
            <a:extLst>
              <a:ext uri="{FF2B5EF4-FFF2-40B4-BE49-F238E27FC236}">
                <a16:creationId xmlns:a16="http://schemas.microsoft.com/office/drawing/2014/main" id="{767E410F-F68E-4E8B-BEC8-70BA045AB8E6}"/>
              </a:ext>
            </a:extLst>
          </p:cNvPr>
          <p:cNvSpPr>
            <a:spLocks noGrp="1"/>
          </p:cNvSpPr>
          <p:nvPr>
            <p:ph type="sldNum" sz="quarter" idx="4"/>
          </p:nvPr>
        </p:nvSpPr>
        <p:spPr/>
        <p:txBody>
          <a:bodyPr/>
          <a:lstStyle/>
          <a:p>
            <a:fld id="{3B3120AC-0FB0-4B1F-9EA2-DF78B8AED3C7}" type="slidenum">
              <a:rPr lang="en-GB" smtClean="0"/>
              <a:pPr/>
              <a:t>20</a:t>
            </a:fld>
            <a:endParaRPr lang="en-GB" dirty="0"/>
          </a:p>
        </p:txBody>
      </p:sp>
      <p:sp>
        <p:nvSpPr>
          <p:cNvPr id="8" name="Footer Placeholder 5">
            <a:extLst>
              <a:ext uri="{FF2B5EF4-FFF2-40B4-BE49-F238E27FC236}">
                <a16:creationId xmlns:a16="http://schemas.microsoft.com/office/drawing/2014/main" id="{6C0D293F-9C2F-4020-82A8-4CA9C7FC64FB}"/>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2418908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7CA12D-6D31-4F58-A6A4-1B9B3CE84AC5}"/>
              </a:ext>
            </a:extLst>
          </p:cNvPr>
          <p:cNvSpPr>
            <a:spLocks noGrp="1"/>
          </p:cNvSpPr>
          <p:nvPr>
            <p:ph type="sldNum" sz="quarter" idx="4"/>
          </p:nvPr>
        </p:nvSpPr>
        <p:spPr/>
        <p:txBody>
          <a:bodyPr/>
          <a:lstStyle/>
          <a:p>
            <a:fld id="{3B3120AC-0FB0-4B1F-9EA2-DF78B8AED3C7}" type="slidenum">
              <a:rPr lang="en-GB" smtClean="0"/>
              <a:pPr/>
              <a:t>21</a:t>
            </a:fld>
            <a:endParaRPr lang="en-GB" dirty="0"/>
          </a:p>
        </p:txBody>
      </p:sp>
      <p:sp>
        <p:nvSpPr>
          <p:cNvPr id="7" name="Footer Placeholder 5">
            <a:extLst>
              <a:ext uri="{FF2B5EF4-FFF2-40B4-BE49-F238E27FC236}">
                <a16:creationId xmlns:a16="http://schemas.microsoft.com/office/drawing/2014/main" id="{7D42C266-BD21-4F96-8A89-EDEB7B719C1E}"/>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
        <p:nvSpPr>
          <p:cNvPr id="6" name="Content Placeholder 1">
            <a:extLst>
              <a:ext uri="{FF2B5EF4-FFF2-40B4-BE49-F238E27FC236}">
                <a16:creationId xmlns:a16="http://schemas.microsoft.com/office/drawing/2014/main" id="{A9617CA7-BAF6-4906-8693-B091FF3042BF}"/>
              </a:ext>
            </a:extLst>
          </p:cNvPr>
          <p:cNvSpPr>
            <a:spLocks noGrp="1"/>
          </p:cNvSpPr>
          <p:nvPr>
            <p:ph idx="1"/>
          </p:nvPr>
        </p:nvSpPr>
        <p:spPr>
          <a:xfrm>
            <a:off x="457200" y="1126316"/>
            <a:ext cx="8229600" cy="5209573"/>
          </a:xfrm>
        </p:spPr>
        <p:txBody>
          <a:bodyPr>
            <a:normAutofit fontScale="62500" lnSpcReduction="20000"/>
          </a:bodyPr>
          <a:lstStyle/>
          <a:p>
            <a:r>
              <a:rPr lang="en-US" b="1" dirty="0">
                <a:solidFill>
                  <a:srgbClr val="884C91"/>
                </a:solidFill>
              </a:rPr>
              <a:t>Hazard/Problem Description</a:t>
            </a:r>
          </a:p>
          <a:p>
            <a:pPr lvl="1"/>
            <a:r>
              <a:rPr lang="en-US" dirty="0"/>
              <a:t>Area, Seasonal Patterns, Speed of Onset/Duration</a:t>
            </a:r>
          </a:p>
          <a:p>
            <a:r>
              <a:rPr lang="en-US" b="1" dirty="0">
                <a:solidFill>
                  <a:srgbClr val="884C91"/>
                </a:solidFill>
              </a:rPr>
              <a:t>Geographic Location</a:t>
            </a:r>
          </a:p>
          <a:p>
            <a:pPr lvl="1"/>
            <a:r>
              <a:rPr lang="en-US" dirty="0"/>
              <a:t>Limited: Less than 10% of Planning Area</a:t>
            </a:r>
          </a:p>
          <a:p>
            <a:pPr lvl="1"/>
            <a:r>
              <a:rPr lang="en-US" dirty="0"/>
              <a:t>Significant: 10-50% of Planning Area</a:t>
            </a:r>
          </a:p>
          <a:p>
            <a:pPr lvl="1"/>
            <a:r>
              <a:rPr lang="en-US" dirty="0"/>
              <a:t>Extensive: 50-100% of Planning Area</a:t>
            </a:r>
          </a:p>
          <a:p>
            <a:r>
              <a:rPr lang="en-US" b="1" dirty="0">
                <a:solidFill>
                  <a:srgbClr val="884C91"/>
                </a:solidFill>
              </a:rPr>
              <a:t>Past Occurrences</a:t>
            </a:r>
          </a:p>
          <a:p>
            <a:pPr lvl="1"/>
            <a:r>
              <a:rPr lang="en-US" dirty="0"/>
              <a:t>Information on Historical Incidents, Known Impacts</a:t>
            </a:r>
          </a:p>
          <a:p>
            <a:r>
              <a:rPr lang="en-US" b="1" dirty="0">
                <a:solidFill>
                  <a:srgbClr val="884C91"/>
                </a:solidFill>
              </a:rPr>
              <a:t>Extent (Magnitude/Severity):</a:t>
            </a:r>
          </a:p>
          <a:p>
            <a:pPr lvl="1"/>
            <a:r>
              <a:rPr lang="en-US" dirty="0"/>
              <a:t>Catastrophic: More than 50% of property severely damaged</a:t>
            </a:r>
          </a:p>
          <a:p>
            <a:pPr lvl="1"/>
            <a:r>
              <a:rPr lang="en-US" dirty="0"/>
              <a:t>Critical: 25-50% of property severely damaged</a:t>
            </a:r>
          </a:p>
          <a:p>
            <a:pPr lvl="1"/>
            <a:r>
              <a:rPr lang="en-US" dirty="0"/>
              <a:t>Limited: 10-25% of property severely damaged</a:t>
            </a:r>
          </a:p>
          <a:p>
            <a:pPr lvl="1"/>
            <a:r>
              <a:rPr lang="en-US" dirty="0"/>
              <a:t>Negligible: Less than 10% of property severely damaged</a:t>
            </a:r>
          </a:p>
          <a:p>
            <a:r>
              <a:rPr lang="en-US" b="1" dirty="0">
                <a:solidFill>
                  <a:srgbClr val="884C91"/>
                </a:solidFill>
              </a:rPr>
              <a:t>Probability of Future Occurrences</a:t>
            </a:r>
          </a:p>
          <a:p>
            <a:pPr lvl="1"/>
            <a:r>
              <a:rPr lang="en-US" dirty="0"/>
              <a:t>Highly Likely: Near 100% chance of occurrence in next year</a:t>
            </a:r>
          </a:p>
          <a:p>
            <a:pPr lvl="1"/>
            <a:r>
              <a:rPr lang="en-US" dirty="0"/>
              <a:t>Likely: Between 10-100% chance of occurrence in next year</a:t>
            </a:r>
          </a:p>
          <a:p>
            <a:pPr lvl="1"/>
            <a:r>
              <a:rPr lang="en-US" dirty="0"/>
              <a:t>Occasional: Between 1-10% chance of occurrence in next year</a:t>
            </a:r>
          </a:p>
          <a:p>
            <a:pPr lvl="1"/>
            <a:r>
              <a:rPr lang="en-US" dirty="0"/>
              <a:t>Unlikely: Less than 1% chance of occurrence in next year</a:t>
            </a:r>
            <a:endParaRPr lang="en-US" b="1" dirty="0">
              <a:solidFill>
                <a:srgbClr val="884C91"/>
              </a:solidFill>
            </a:endParaRPr>
          </a:p>
          <a:p>
            <a:r>
              <a:rPr lang="en-US" b="1" dirty="0">
                <a:solidFill>
                  <a:srgbClr val="884C91"/>
                </a:solidFill>
              </a:rPr>
              <a:t>Significance</a:t>
            </a:r>
          </a:p>
          <a:p>
            <a:pPr lvl="1"/>
            <a:r>
              <a:rPr lang="en-US" dirty="0"/>
              <a:t>Low: Minimal potential impact</a:t>
            </a:r>
          </a:p>
          <a:p>
            <a:pPr lvl="1"/>
            <a:r>
              <a:rPr lang="en-US" dirty="0"/>
              <a:t>Medium: Moderate potential impact</a:t>
            </a:r>
          </a:p>
          <a:p>
            <a:pPr lvl="1"/>
            <a:r>
              <a:rPr lang="en-US" dirty="0"/>
              <a:t>High: Widespread potential impact</a:t>
            </a:r>
          </a:p>
        </p:txBody>
      </p:sp>
      <p:sp>
        <p:nvSpPr>
          <p:cNvPr id="9" name="Text Placeholder 2">
            <a:extLst>
              <a:ext uri="{FF2B5EF4-FFF2-40B4-BE49-F238E27FC236}">
                <a16:creationId xmlns:a16="http://schemas.microsoft.com/office/drawing/2014/main" id="{85C9D5C3-3216-494F-A81D-8AD00F19983A}"/>
              </a:ext>
            </a:extLst>
          </p:cNvPr>
          <p:cNvSpPr>
            <a:spLocks noGrp="1"/>
          </p:cNvSpPr>
          <p:nvPr>
            <p:ph type="body" sz="quarter" idx="13"/>
          </p:nvPr>
        </p:nvSpPr>
        <p:spPr>
          <a:xfrm>
            <a:off x="467545" y="356897"/>
            <a:ext cx="8208912" cy="610255"/>
          </a:xfrm>
        </p:spPr>
        <p:txBody>
          <a:bodyPr/>
          <a:lstStyle/>
          <a:p>
            <a:r>
              <a:rPr lang="en-US" b="1" dirty="0"/>
              <a:t>Phase II: </a:t>
            </a:r>
            <a:r>
              <a:rPr lang="en-US" dirty="0"/>
              <a:t>Risk Assessment</a:t>
            </a:r>
          </a:p>
        </p:txBody>
      </p:sp>
    </p:spTree>
    <p:extLst>
      <p:ext uri="{BB962C8B-B14F-4D97-AF65-F5344CB8AC3E}">
        <p14:creationId xmlns:p14="http://schemas.microsoft.com/office/powerpoint/2010/main" val="2596089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9D1C0-F2BB-4638-B683-9DCE2BF46B1E}"/>
              </a:ext>
            </a:extLst>
          </p:cNvPr>
          <p:cNvSpPr>
            <a:spLocks noGrp="1"/>
          </p:cNvSpPr>
          <p:nvPr>
            <p:ph idx="1"/>
          </p:nvPr>
        </p:nvSpPr>
        <p:spPr>
          <a:xfrm>
            <a:off x="457200" y="1126316"/>
            <a:ext cx="6276107" cy="5374787"/>
          </a:xfrm>
        </p:spPr>
        <p:txBody>
          <a:bodyPr>
            <a:normAutofit lnSpcReduction="10000"/>
          </a:bodyPr>
          <a:lstStyle/>
          <a:p>
            <a:r>
              <a:rPr lang="en-US" b="1" dirty="0">
                <a:solidFill>
                  <a:srgbClr val="884C91"/>
                </a:solidFill>
              </a:rPr>
              <a:t>Climate Change Considerations</a:t>
            </a:r>
          </a:p>
          <a:p>
            <a:pPr lvl="1"/>
            <a:r>
              <a:rPr lang="en-US" dirty="0"/>
              <a:t>Increasingly important factor affecting disaster management</a:t>
            </a:r>
          </a:p>
          <a:p>
            <a:pPr lvl="1"/>
            <a:r>
              <a:rPr lang="en-US" dirty="0"/>
              <a:t>Addressed under each Hazard Profile as a factor intensifying impacts</a:t>
            </a:r>
          </a:p>
          <a:p>
            <a:pPr lvl="1"/>
            <a:r>
              <a:rPr lang="en-US" dirty="0"/>
              <a:t>California is already experiencing impacts: </a:t>
            </a:r>
          </a:p>
          <a:p>
            <a:pPr lvl="2"/>
            <a:r>
              <a:rPr lang="en-US" dirty="0"/>
              <a:t>Prolonged drought</a:t>
            </a:r>
          </a:p>
          <a:p>
            <a:pPr lvl="2"/>
            <a:r>
              <a:rPr lang="en-US" dirty="0"/>
              <a:t>Increased coastal flooding and erosion and sea level rise</a:t>
            </a:r>
          </a:p>
          <a:p>
            <a:pPr lvl="2"/>
            <a:r>
              <a:rPr lang="en-US" dirty="0"/>
              <a:t>Tree mortality</a:t>
            </a:r>
          </a:p>
          <a:p>
            <a:pPr lvl="2"/>
            <a:r>
              <a:rPr lang="en-US" dirty="0"/>
              <a:t>Larger wildfires</a:t>
            </a:r>
          </a:p>
          <a:p>
            <a:pPr lvl="1"/>
            <a:r>
              <a:rPr lang="en-US" dirty="0"/>
              <a:t>Affect the frequency and severity of hazards</a:t>
            </a:r>
          </a:p>
        </p:txBody>
      </p:sp>
      <p:sp>
        <p:nvSpPr>
          <p:cNvPr id="4" name="Slide Number Placeholder 3">
            <a:extLst>
              <a:ext uri="{FF2B5EF4-FFF2-40B4-BE49-F238E27FC236}">
                <a16:creationId xmlns:a16="http://schemas.microsoft.com/office/drawing/2014/main" id="{D67CA12D-6D31-4F58-A6A4-1B9B3CE84AC5}"/>
              </a:ext>
            </a:extLst>
          </p:cNvPr>
          <p:cNvSpPr>
            <a:spLocks noGrp="1"/>
          </p:cNvSpPr>
          <p:nvPr>
            <p:ph type="sldNum" sz="quarter" idx="4"/>
          </p:nvPr>
        </p:nvSpPr>
        <p:spPr/>
        <p:txBody>
          <a:bodyPr/>
          <a:lstStyle/>
          <a:p>
            <a:fld id="{3B3120AC-0FB0-4B1F-9EA2-DF78B8AED3C7}" type="slidenum">
              <a:rPr lang="en-GB" smtClean="0"/>
              <a:pPr/>
              <a:t>22</a:t>
            </a:fld>
            <a:endParaRPr lang="en-GB" dirty="0"/>
          </a:p>
        </p:txBody>
      </p:sp>
      <p:sp>
        <p:nvSpPr>
          <p:cNvPr id="9" name="Text Placeholder 2">
            <a:extLst>
              <a:ext uri="{FF2B5EF4-FFF2-40B4-BE49-F238E27FC236}">
                <a16:creationId xmlns:a16="http://schemas.microsoft.com/office/drawing/2014/main" id="{D213793E-2331-441A-BC96-4BE634F9A952}"/>
              </a:ext>
            </a:extLst>
          </p:cNvPr>
          <p:cNvSpPr>
            <a:spLocks noGrp="1"/>
          </p:cNvSpPr>
          <p:nvPr>
            <p:ph type="body" sz="quarter" idx="13"/>
          </p:nvPr>
        </p:nvSpPr>
        <p:spPr>
          <a:xfrm>
            <a:off x="467545" y="356897"/>
            <a:ext cx="8208912" cy="610255"/>
          </a:xfrm>
        </p:spPr>
        <p:txBody>
          <a:bodyPr/>
          <a:lstStyle/>
          <a:p>
            <a:r>
              <a:rPr lang="en-US" b="1" dirty="0"/>
              <a:t>Phase II: </a:t>
            </a:r>
            <a:r>
              <a:rPr lang="en-US" dirty="0"/>
              <a:t>Risk Assessment</a:t>
            </a:r>
          </a:p>
        </p:txBody>
      </p:sp>
      <p:pic>
        <p:nvPicPr>
          <p:cNvPr id="7" name="Picture 6">
            <a:extLst>
              <a:ext uri="{FF2B5EF4-FFF2-40B4-BE49-F238E27FC236}">
                <a16:creationId xmlns:a16="http://schemas.microsoft.com/office/drawing/2014/main" id="{67EE022D-F16D-4FED-ACD0-69FB53D0F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308" y="3724623"/>
            <a:ext cx="1903795" cy="2455895"/>
          </a:xfrm>
          <a:prstGeom prst="rect">
            <a:avLst/>
          </a:prstGeom>
        </p:spPr>
      </p:pic>
      <p:pic>
        <p:nvPicPr>
          <p:cNvPr id="8" name="Picture 7">
            <a:extLst>
              <a:ext uri="{FF2B5EF4-FFF2-40B4-BE49-F238E27FC236}">
                <a16:creationId xmlns:a16="http://schemas.microsoft.com/office/drawing/2014/main" id="{B3C3A491-9E23-4000-8AE1-0F2B098F5C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33594" y="1097171"/>
            <a:ext cx="1903221" cy="2455895"/>
          </a:xfrm>
          <a:prstGeom prst="rect">
            <a:avLst/>
          </a:prstGeom>
        </p:spPr>
      </p:pic>
      <p:sp>
        <p:nvSpPr>
          <p:cNvPr id="11" name="Footer Placeholder 5">
            <a:extLst>
              <a:ext uri="{FF2B5EF4-FFF2-40B4-BE49-F238E27FC236}">
                <a16:creationId xmlns:a16="http://schemas.microsoft.com/office/drawing/2014/main" id="{2F757AD0-F2D4-4AC9-AADB-316459D1837F}"/>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1012936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40B7BF-6C87-41D4-AED4-82854AB23DE7}"/>
              </a:ext>
            </a:extLst>
          </p:cNvPr>
          <p:cNvSpPr>
            <a:spLocks noGrp="1"/>
          </p:cNvSpPr>
          <p:nvPr>
            <p:ph idx="1"/>
          </p:nvPr>
        </p:nvSpPr>
        <p:spPr>
          <a:xfrm>
            <a:off x="457200" y="1218595"/>
            <a:ext cx="8229600" cy="4935217"/>
          </a:xfrm>
        </p:spPr>
        <p:txBody>
          <a:bodyPr/>
          <a:lstStyle/>
          <a:p>
            <a:r>
              <a:rPr lang="en-US" dirty="0"/>
              <a:t>Inventory District-owned buildings and structures</a:t>
            </a:r>
          </a:p>
          <a:p>
            <a:r>
              <a:rPr lang="en-US" dirty="0"/>
              <a:t>Inventory critical facilities and infrastructure</a:t>
            </a:r>
          </a:p>
          <a:p>
            <a:pPr lvl="1"/>
            <a:r>
              <a:rPr lang="en-US" dirty="0"/>
              <a:t>Water Treatment Plants</a:t>
            </a:r>
          </a:p>
          <a:p>
            <a:pPr lvl="1"/>
            <a:r>
              <a:rPr lang="en-US" dirty="0"/>
              <a:t>Water Pipelines</a:t>
            </a:r>
          </a:p>
          <a:p>
            <a:r>
              <a:rPr lang="en-US" dirty="0"/>
              <a:t>Determine value of structures</a:t>
            </a:r>
          </a:p>
          <a:p>
            <a:r>
              <a:rPr lang="en-US" dirty="0"/>
              <a:t>Determine the number of people in hazard areas</a:t>
            </a:r>
          </a:p>
          <a:p>
            <a:r>
              <a:rPr lang="en-US" dirty="0">
                <a:solidFill>
                  <a:srgbClr val="000000"/>
                </a:solidFill>
              </a:rPr>
              <a:t>Identify vulnerable infrastructure</a:t>
            </a:r>
          </a:p>
          <a:p>
            <a:r>
              <a:rPr lang="en-US" dirty="0">
                <a:solidFill>
                  <a:srgbClr val="000000"/>
                </a:solidFill>
              </a:rPr>
              <a:t>Identify development trends / constraints</a:t>
            </a:r>
          </a:p>
          <a:p>
            <a:r>
              <a:rPr lang="en-US" dirty="0">
                <a:solidFill>
                  <a:srgbClr val="000000"/>
                </a:solidFill>
              </a:rPr>
              <a:t>Identify historic, cultural, and natural resource areas</a:t>
            </a:r>
          </a:p>
          <a:p>
            <a:r>
              <a:rPr lang="en-US" dirty="0">
                <a:solidFill>
                  <a:srgbClr val="000000"/>
                </a:solidFill>
              </a:rPr>
              <a:t>Estimate losses</a:t>
            </a:r>
          </a:p>
          <a:p>
            <a:endParaRPr lang="en-US" dirty="0"/>
          </a:p>
        </p:txBody>
      </p:sp>
      <p:sp>
        <p:nvSpPr>
          <p:cNvPr id="3" name="Text Placeholder 2">
            <a:extLst>
              <a:ext uri="{FF2B5EF4-FFF2-40B4-BE49-F238E27FC236}">
                <a16:creationId xmlns:a16="http://schemas.microsoft.com/office/drawing/2014/main" id="{A26FF04D-50AA-4FF8-A85D-25169830825A}"/>
              </a:ext>
            </a:extLst>
          </p:cNvPr>
          <p:cNvSpPr>
            <a:spLocks noGrp="1"/>
          </p:cNvSpPr>
          <p:nvPr>
            <p:ph type="body" sz="quarter" idx="13"/>
          </p:nvPr>
        </p:nvSpPr>
        <p:spPr>
          <a:xfrm>
            <a:off x="467545" y="295937"/>
            <a:ext cx="8208912" cy="702353"/>
          </a:xfrm>
        </p:spPr>
        <p:txBody>
          <a:bodyPr/>
          <a:lstStyle/>
          <a:p>
            <a:r>
              <a:rPr lang="en-US" b="1" dirty="0"/>
              <a:t>5) Vulnerability Assessment – </a:t>
            </a:r>
            <a:r>
              <a:rPr lang="en-US" b="1" i="1" dirty="0"/>
              <a:t>What Will Be Affected?</a:t>
            </a:r>
          </a:p>
        </p:txBody>
      </p:sp>
      <p:sp>
        <p:nvSpPr>
          <p:cNvPr id="4" name="Slide Number Placeholder 3">
            <a:extLst>
              <a:ext uri="{FF2B5EF4-FFF2-40B4-BE49-F238E27FC236}">
                <a16:creationId xmlns:a16="http://schemas.microsoft.com/office/drawing/2014/main" id="{1916712A-A00B-4F05-BCCF-5FD7BB201ED2}"/>
              </a:ext>
            </a:extLst>
          </p:cNvPr>
          <p:cNvSpPr>
            <a:spLocks noGrp="1"/>
          </p:cNvSpPr>
          <p:nvPr>
            <p:ph type="sldNum" sz="quarter" idx="4"/>
          </p:nvPr>
        </p:nvSpPr>
        <p:spPr/>
        <p:txBody>
          <a:bodyPr/>
          <a:lstStyle/>
          <a:p>
            <a:fld id="{3B3120AC-0FB0-4B1F-9EA2-DF78B8AED3C7}" type="slidenum">
              <a:rPr lang="en-GB" smtClean="0"/>
              <a:pPr/>
              <a:t>23</a:t>
            </a:fld>
            <a:endParaRPr lang="en-GB" dirty="0"/>
          </a:p>
        </p:txBody>
      </p:sp>
      <p:sp>
        <p:nvSpPr>
          <p:cNvPr id="7" name="Footer Placeholder 5">
            <a:extLst>
              <a:ext uri="{FF2B5EF4-FFF2-40B4-BE49-F238E27FC236}">
                <a16:creationId xmlns:a16="http://schemas.microsoft.com/office/drawing/2014/main" id="{3EF6C835-120D-42EF-8D1C-AC4CA606E0D3}"/>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2137622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E860F2-5648-4D16-A37E-25FDE1DDE631}"/>
              </a:ext>
            </a:extLst>
          </p:cNvPr>
          <p:cNvSpPr>
            <a:spLocks noGrp="1"/>
          </p:cNvSpPr>
          <p:nvPr>
            <p:ph idx="1"/>
          </p:nvPr>
        </p:nvSpPr>
        <p:spPr/>
        <p:txBody>
          <a:bodyPr/>
          <a:lstStyle/>
          <a:p>
            <a:r>
              <a:rPr lang="en-US" dirty="0"/>
              <a:t>Inventory of the District’s existing and proposed policies, programs, and ordinances that may affect its vulnerability to hazards</a:t>
            </a:r>
          </a:p>
          <a:p>
            <a:endParaRPr lang="en-US" dirty="0"/>
          </a:p>
          <a:p>
            <a:r>
              <a:rPr lang="en-US" dirty="0"/>
              <a:t>Evaluate the effectiveness of each for mitigation purposes.  Note gaps, shortfalls or conflicts associated with design, enforcement of implementation.  Identify any special opportunities</a:t>
            </a:r>
          </a:p>
          <a:p>
            <a:endParaRPr lang="en-US" dirty="0"/>
          </a:p>
          <a:p>
            <a:r>
              <a:rPr lang="en-US" dirty="0"/>
              <a:t>Determine the District’s technical and fiscal abilities to implement mitigation initiatives.  Include ability to attract and leverage funding</a:t>
            </a:r>
          </a:p>
          <a:p>
            <a:endParaRPr lang="en-US" dirty="0"/>
          </a:p>
        </p:txBody>
      </p:sp>
      <p:sp>
        <p:nvSpPr>
          <p:cNvPr id="3" name="Text Placeholder 2">
            <a:extLst>
              <a:ext uri="{FF2B5EF4-FFF2-40B4-BE49-F238E27FC236}">
                <a16:creationId xmlns:a16="http://schemas.microsoft.com/office/drawing/2014/main" id="{4CB310F9-F004-4546-B29B-252921B28393}"/>
              </a:ext>
            </a:extLst>
          </p:cNvPr>
          <p:cNvSpPr>
            <a:spLocks noGrp="1"/>
          </p:cNvSpPr>
          <p:nvPr>
            <p:ph type="body" sz="quarter" idx="13"/>
          </p:nvPr>
        </p:nvSpPr>
        <p:spPr/>
        <p:txBody>
          <a:bodyPr/>
          <a:lstStyle/>
          <a:p>
            <a:r>
              <a:rPr lang="en-US" b="1" dirty="0"/>
              <a:t>Mitigation Capability Assessment</a:t>
            </a:r>
          </a:p>
        </p:txBody>
      </p:sp>
      <p:sp>
        <p:nvSpPr>
          <p:cNvPr id="4" name="Slide Number Placeholder 3">
            <a:extLst>
              <a:ext uri="{FF2B5EF4-FFF2-40B4-BE49-F238E27FC236}">
                <a16:creationId xmlns:a16="http://schemas.microsoft.com/office/drawing/2014/main" id="{F8880739-62B0-41D0-A9BF-5519D3C5EFA5}"/>
              </a:ext>
            </a:extLst>
          </p:cNvPr>
          <p:cNvSpPr>
            <a:spLocks noGrp="1"/>
          </p:cNvSpPr>
          <p:nvPr>
            <p:ph type="sldNum" sz="quarter" idx="4"/>
          </p:nvPr>
        </p:nvSpPr>
        <p:spPr/>
        <p:txBody>
          <a:bodyPr/>
          <a:lstStyle/>
          <a:p>
            <a:fld id="{3B3120AC-0FB0-4B1F-9EA2-DF78B8AED3C7}" type="slidenum">
              <a:rPr lang="en-GB" smtClean="0"/>
              <a:pPr/>
              <a:t>24</a:t>
            </a:fld>
            <a:endParaRPr lang="en-GB" dirty="0"/>
          </a:p>
        </p:txBody>
      </p:sp>
      <p:sp>
        <p:nvSpPr>
          <p:cNvPr id="7" name="Footer Placeholder 5">
            <a:extLst>
              <a:ext uri="{FF2B5EF4-FFF2-40B4-BE49-F238E27FC236}">
                <a16:creationId xmlns:a16="http://schemas.microsoft.com/office/drawing/2014/main" id="{D8114183-FBD3-4AFA-B34B-6BB56F54BC4D}"/>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1835741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0566A-B26A-4DC9-B07F-D74DF4D9F6D0}"/>
              </a:ext>
            </a:extLst>
          </p:cNvPr>
          <p:cNvSpPr>
            <a:spLocks noGrp="1"/>
          </p:cNvSpPr>
          <p:nvPr>
            <p:ph idx="1"/>
          </p:nvPr>
        </p:nvSpPr>
        <p:spPr>
          <a:xfrm>
            <a:off x="467544" y="1211168"/>
            <a:ext cx="8104955" cy="2461346"/>
          </a:xfrm>
        </p:spPr>
        <p:txBody>
          <a:bodyPr/>
          <a:lstStyle/>
          <a:p>
            <a:pPr marL="457200" indent="-457200">
              <a:buFont typeface="+mj-lt"/>
              <a:buAutoNum type="arabicParenR" startAt="6"/>
            </a:pPr>
            <a:r>
              <a:rPr lang="en-US" dirty="0"/>
              <a:t>Set planning goals</a:t>
            </a:r>
          </a:p>
          <a:p>
            <a:pPr marL="457200" indent="-457200">
              <a:buFont typeface="+mj-lt"/>
              <a:buAutoNum type="arabicParenR" startAt="6"/>
            </a:pPr>
            <a:endParaRPr lang="en-US" dirty="0"/>
          </a:p>
          <a:p>
            <a:pPr marL="457200" indent="-457200">
              <a:buFont typeface="+mj-lt"/>
              <a:buAutoNum type="arabicParenR" startAt="6"/>
            </a:pPr>
            <a:r>
              <a:rPr lang="en-US" dirty="0"/>
              <a:t>Review mitigation alternatives</a:t>
            </a:r>
          </a:p>
          <a:p>
            <a:pPr marL="457200" indent="-457200">
              <a:buFont typeface="+mj-lt"/>
              <a:buAutoNum type="arabicParenR" startAt="6"/>
            </a:pPr>
            <a:endParaRPr lang="en-US" dirty="0"/>
          </a:p>
          <a:p>
            <a:pPr marL="457200" indent="-457200">
              <a:buFont typeface="+mj-lt"/>
              <a:buAutoNum type="arabicParenR" startAt="6"/>
            </a:pPr>
            <a:r>
              <a:rPr lang="en-US" dirty="0"/>
              <a:t>Draft an action plan</a:t>
            </a:r>
          </a:p>
          <a:p>
            <a:endParaRPr lang="en-US" dirty="0"/>
          </a:p>
        </p:txBody>
      </p:sp>
      <p:sp>
        <p:nvSpPr>
          <p:cNvPr id="3" name="Text Placeholder 2">
            <a:extLst>
              <a:ext uri="{FF2B5EF4-FFF2-40B4-BE49-F238E27FC236}">
                <a16:creationId xmlns:a16="http://schemas.microsoft.com/office/drawing/2014/main" id="{421A1175-BAA4-4A10-93F9-BD05E1863230}"/>
              </a:ext>
            </a:extLst>
          </p:cNvPr>
          <p:cNvSpPr>
            <a:spLocks noGrp="1"/>
          </p:cNvSpPr>
          <p:nvPr>
            <p:ph type="body" sz="quarter" idx="13"/>
          </p:nvPr>
        </p:nvSpPr>
        <p:spPr/>
        <p:txBody>
          <a:bodyPr/>
          <a:lstStyle/>
          <a:p>
            <a:r>
              <a:rPr lang="en-US" b="1" dirty="0"/>
              <a:t>Phase III: Develop a Mitigation Plan</a:t>
            </a:r>
          </a:p>
        </p:txBody>
      </p:sp>
      <p:sp>
        <p:nvSpPr>
          <p:cNvPr id="4" name="Slide Number Placeholder 3">
            <a:extLst>
              <a:ext uri="{FF2B5EF4-FFF2-40B4-BE49-F238E27FC236}">
                <a16:creationId xmlns:a16="http://schemas.microsoft.com/office/drawing/2014/main" id="{8F71CE3E-A8DA-482F-854B-9F36B8AA9BEB}"/>
              </a:ext>
            </a:extLst>
          </p:cNvPr>
          <p:cNvSpPr>
            <a:spLocks noGrp="1"/>
          </p:cNvSpPr>
          <p:nvPr>
            <p:ph type="sldNum" sz="quarter" idx="4"/>
          </p:nvPr>
        </p:nvSpPr>
        <p:spPr/>
        <p:txBody>
          <a:bodyPr/>
          <a:lstStyle/>
          <a:p>
            <a:fld id="{3B3120AC-0FB0-4B1F-9EA2-DF78B8AED3C7}" type="slidenum">
              <a:rPr lang="en-GB" smtClean="0"/>
              <a:pPr/>
              <a:t>25</a:t>
            </a:fld>
            <a:endParaRPr lang="en-GB" dirty="0"/>
          </a:p>
        </p:txBody>
      </p:sp>
      <p:sp>
        <p:nvSpPr>
          <p:cNvPr id="7" name="Footer Placeholder 5">
            <a:extLst>
              <a:ext uri="{FF2B5EF4-FFF2-40B4-BE49-F238E27FC236}">
                <a16:creationId xmlns:a16="http://schemas.microsoft.com/office/drawing/2014/main" id="{C0340D9A-E710-4381-AE57-2AF033776B80}"/>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12" name="Picture 11">
            <a:extLst>
              <a:ext uri="{FF2B5EF4-FFF2-40B4-BE49-F238E27FC236}">
                <a16:creationId xmlns:a16="http://schemas.microsoft.com/office/drawing/2014/main" id="{A1A0601E-7AD8-4D3A-AA38-63EDA4FB38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58076" y="1425757"/>
            <a:ext cx="1741237" cy="2246757"/>
          </a:xfrm>
          <a:prstGeom prst="rect">
            <a:avLst/>
          </a:prstGeom>
          <a:effectLst>
            <a:glow rad="101600">
              <a:schemeClr val="accent4">
                <a:satMod val="175000"/>
                <a:alpha val="40000"/>
              </a:schemeClr>
            </a:glow>
          </a:effectLst>
        </p:spPr>
      </p:pic>
    </p:spTree>
    <p:extLst>
      <p:ext uri="{BB962C8B-B14F-4D97-AF65-F5344CB8AC3E}">
        <p14:creationId xmlns:p14="http://schemas.microsoft.com/office/powerpoint/2010/main" val="1792801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0E2CAD-7BC8-46A9-9A64-5C79E0BE8EFB}"/>
              </a:ext>
            </a:extLst>
          </p:cNvPr>
          <p:cNvSpPr>
            <a:spLocks noGrp="1"/>
          </p:cNvSpPr>
          <p:nvPr>
            <p:ph idx="1"/>
          </p:nvPr>
        </p:nvSpPr>
        <p:spPr/>
        <p:txBody>
          <a:bodyPr>
            <a:normAutofit fontScale="92500" lnSpcReduction="10000"/>
          </a:bodyPr>
          <a:lstStyle/>
          <a:p>
            <a:r>
              <a:rPr lang="en-US" dirty="0"/>
              <a:t>Broad statements of what the plan is to achieve</a:t>
            </a:r>
          </a:p>
          <a:p>
            <a:r>
              <a:rPr lang="en-US" dirty="0"/>
              <a:t>Based on risk</a:t>
            </a:r>
          </a:p>
          <a:p>
            <a:r>
              <a:rPr lang="en-US" dirty="0"/>
              <a:t>Estimated losses</a:t>
            </a:r>
          </a:p>
          <a:p>
            <a:pPr lvl="1"/>
            <a:r>
              <a:rPr lang="en-US" dirty="0"/>
              <a:t>At-risk facilities and infrastructure (e.g. transportation utility lines?)</a:t>
            </a:r>
          </a:p>
          <a:p>
            <a:pPr lvl="1"/>
            <a:r>
              <a:rPr lang="en-US" dirty="0"/>
              <a:t>At-risk critical facilities</a:t>
            </a:r>
          </a:p>
          <a:p>
            <a:pPr lvl="1"/>
            <a:r>
              <a:rPr lang="en-US" dirty="0"/>
              <a:t>At-risk cultural and natural resources</a:t>
            </a:r>
          </a:p>
          <a:p>
            <a:r>
              <a:rPr lang="en-US" dirty="0"/>
              <a:t>Goals from other existing plans</a:t>
            </a:r>
          </a:p>
          <a:p>
            <a:r>
              <a:rPr lang="en-US" dirty="0"/>
              <a:t>Other opportunities</a:t>
            </a:r>
          </a:p>
          <a:p>
            <a:pPr lvl="1"/>
            <a:r>
              <a:rPr lang="en-US" dirty="0"/>
              <a:t>At-risk areas and facilities for future development</a:t>
            </a:r>
          </a:p>
          <a:p>
            <a:pPr lvl="1"/>
            <a:r>
              <a:rPr lang="en-US" dirty="0"/>
              <a:t>Repetitive losses</a:t>
            </a:r>
          </a:p>
          <a:p>
            <a:pPr lvl="1"/>
            <a:r>
              <a:rPr lang="en-US" dirty="0"/>
              <a:t>Public education</a:t>
            </a:r>
          </a:p>
          <a:p>
            <a:pPr lvl="1"/>
            <a:r>
              <a:rPr lang="en-US" dirty="0"/>
              <a:t>Increased insurance coverage</a:t>
            </a:r>
          </a:p>
          <a:p>
            <a:pPr lvl="1"/>
            <a:endParaRPr lang="en-US" dirty="0"/>
          </a:p>
        </p:txBody>
      </p:sp>
      <p:sp>
        <p:nvSpPr>
          <p:cNvPr id="3" name="Text Placeholder 2">
            <a:extLst>
              <a:ext uri="{FF2B5EF4-FFF2-40B4-BE49-F238E27FC236}">
                <a16:creationId xmlns:a16="http://schemas.microsoft.com/office/drawing/2014/main" id="{CD9ECCAB-55B0-4F61-B4D6-AD6D9AB114D6}"/>
              </a:ext>
            </a:extLst>
          </p:cNvPr>
          <p:cNvSpPr>
            <a:spLocks noGrp="1"/>
          </p:cNvSpPr>
          <p:nvPr>
            <p:ph type="body" sz="quarter" idx="13"/>
          </p:nvPr>
        </p:nvSpPr>
        <p:spPr>
          <a:xfrm>
            <a:off x="451550" y="268112"/>
            <a:ext cx="8349284" cy="610255"/>
          </a:xfrm>
        </p:spPr>
        <p:txBody>
          <a:bodyPr/>
          <a:lstStyle/>
          <a:p>
            <a:r>
              <a:rPr lang="en-US" b="1" dirty="0"/>
              <a:t>6) Set Planning Goals – </a:t>
            </a:r>
            <a:r>
              <a:rPr lang="en-US" b="1" i="1" dirty="0"/>
              <a:t>Using the Risk Assessment</a:t>
            </a:r>
          </a:p>
        </p:txBody>
      </p:sp>
      <p:sp>
        <p:nvSpPr>
          <p:cNvPr id="4" name="Slide Number Placeholder 3">
            <a:extLst>
              <a:ext uri="{FF2B5EF4-FFF2-40B4-BE49-F238E27FC236}">
                <a16:creationId xmlns:a16="http://schemas.microsoft.com/office/drawing/2014/main" id="{DAEFD413-1CC8-4FEF-B053-092646E58684}"/>
              </a:ext>
            </a:extLst>
          </p:cNvPr>
          <p:cNvSpPr>
            <a:spLocks noGrp="1"/>
          </p:cNvSpPr>
          <p:nvPr>
            <p:ph type="sldNum" sz="quarter" idx="4"/>
          </p:nvPr>
        </p:nvSpPr>
        <p:spPr/>
        <p:txBody>
          <a:bodyPr/>
          <a:lstStyle/>
          <a:p>
            <a:fld id="{3B3120AC-0FB0-4B1F-9EA2-DF78B8AED3C7}" type="slidenum">
              <a:rPr lang="en-GB" smtClean="0"/>
              <a:pPr/>
              <a:t>26</a:t>
            </a:fld>
            <a:endParaRPr lang="en-GB" dirty="0"/>
          </a:p>
        </p:txBody>
      </p:sp>
      <p:sp>
        <p:nvSpPr>
          <p:cNvPr id="7" name="Footer Placeholder 5">
            <a:extLst>
              <a:ext uri="{FF2B5EF4-FFF2-40B4-BE49-F238E27FC236}">
                <a16:creationId xmlns:a16="http://schemas.microsoft.com/office/drawing/2014/main" id="{B9C7B19C-457A-43C6-850C-165847403E21}"/>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458261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B0A622-2B4E-40C1-AE65-F937E20A0063}"/>
              </a:ext>
            </a:extLst>
          </p:cNvPr>
          <p:cNvSpPr>
            <a:spLocks noGrp="1"/>
          </p:cNvSpPr>
          <p:nvPr>
            <p:ph idx="1"/>
          </p:nvPr>
        </p:nvSpPr>
        <p:spPr>
          <a:xfrm>
            <a:off x="457201" y="1126316"/>
            <a:ext cx="4400026" cy="5006036"/>
          </a:xfrm>
        </p:spPr>
        <p:txBody>
          <a:bodyPr>
            <a:normAutofit lnSpcReduction="10000"/>
          </a:bodyPr>
          <a:lstStyle/>
          <a:p>
            <a:r>
              <a:rPr lang="en-US" dirty="0"/>
              <a:t>FEMA Mitigation Ideas</a:t>
            </a:r>
          </a:p>
          <a:p>
            <a:r>
              <a:rPr lang="en-US" dirty="0"/>
              <a:t>NFIP CRS Guidance</a:t>
            </a:r>
          </a:p>
          <a:p>
            <a:pPr lvl="1"/>
            <a:r>
              <a:rPr lang="en-US" dirty="0"/>
              <a:t>Prevention</a:t>
            </a:r>
          </a:p>
          <a:p>
            <a:pPr lvl="1"/>
            <a:r>
              <a:rPr lang="en-US" dirty="0"/>
              <a:t>Property protection</a:t>
            </a:r>
          </a:p>
          <a:p>
            <a:pPr lvl="1"/>
            <a:r>
              <a:rPr lang="en-US" dirty="0"/>
              <a:t>Natural resource protection</a:t>
            </a:r>
          </a:p>
          <a:p>
            <a:pPr lvl="1"/>
            <a:r>
              <a:rPr lang="en-US" dirty="0"/>
              <a:t>Emergency services</a:t>
            </a:r>
          </a:p>
          <a:p>
            <a:pPr lvl="1"/>
            <a:r>
              <a:rPr lang="en-US" dirty="0"/>
              <a:t>Structural projects</a:t>
            </a:r>
          </a:p>
          <a:p>
            <a:pPr lvl="1"/>
            <a:r>
              <a:rPr lang="en-US" dirty="0"/>
              <a:t>Public information</a:t>
            </a:r>
          </a:p>
          <a:p>
            <a:pPr lvl="1"/>
            <a:r>
              <a:rPr lang="en-US" dirty="0"/>
              <a:t>Multi-hazard measures and considerations</a:t>
            </a:r>
          </a:p>
          <a:p>
            <a:r>
              <a:rPr lang="en-US" dirty="0"/>
              <a:t>Adaptation Planning Guide</a:t>
            </a:r>
          </a:p>
          <a:p>
            <a:endParaRPr lang="en-US" dirty="0"/>
          </a:p>
        </p:txBody>
      </p:sp>
      <p:sp>
        <p:nvSpPr>
          <p:cNvPr id="3" name="Text Placeholder 2">
            <a:extLst>
              <a:ext uri="{FF2B5EF4-FFF2-40B4-BE49-F238E27FC236}">
                <a16:creationId xmlns:a16="http://schemas.microsoft.com/office/drawing/2014/main" id="{6CD1CE97-50F3-4677-9704-89B93484780A}"/>
              </a:ext>
            </a:extLst>
          </p:cNvPr>
          <p:cNvSpPr>
            <a:spLocks noGrp="1"/>
          </p:cNvSpPr>
          <p:nvPr>
            <p:ph type="body" sz="quarter" idx="13"/>
          </p:nvPr>
        </p:nvSpPr>
        <p:spPr/>
        <p:txBody>
          <a:bodyPr/>
          <a:lstStyle/>
          <a:p>
            <a:r>
              <a:rPr lang="en-US" b="1" dirty="0"/>
              <a:t>7) Review Mitigation Alternatives</a:t>
            </a:r>
          </a:p>
        </p:txBody>
      </p:sp>
      <p:sp>
        <p:nvSpPr>
          <p:cNvPr id="4" name="Slide Number Placeholder 3">
            <a:extLst>
              <a:ext uri="{FF2B5EF4-FFF2-40B4-BE49-F238E27FC236}">
                <a16:creationId xmlns:a16="http://schemas.microsoft.com/office/drawing/2014/main" id="{B2640F07-07C0-49EB-BED9-589939C9B2B7}"/>
              </a:ext>
            </a:extLst>
          </p:cNvPr>
          <p:cNvSpPr>
            <a:spLocks noGrp="1"/>
          </p:cNvSpPr>
          <p:nvPr>
            <p:ph type="sldNum" sz="quarter" idx="4"/>
          </p:nvPr>
        </p:nvSpPr>
        <p:spPr/>
        <p:txBody>
          <a:bodyPr/>
          <a:lstStyle/>
          <a:p>
            <a:fld id="{3B3120AC-0FB0-4B1F-9EA2-DF78B8AED3C7}" type="slidenum">
              <a:rPr lang="en-GB" smtClean="0"/>
              <a:pPr/>
              <a:t>27</a:t>
            </a:fld>
            <a:endParaRPr lang="en-GB" dirty="0"/>
          </a:p>
        </p:txBody>
      </p:sp>
      <p:pic>
        <p:nvPicPr>
          <p:cNvPr id="11" name="Picture 10">
            <a:extLst>
              <a:ext uri="{FF2B5EF4-FFF2-40B4-BE49-F238E27FC236}">
                <a16:creationId xmlns:a16="http://schemas.microsoft.com/office/drawing/2014/main" id="{75922BA3-88D1-44C0-BA28-5A9E5D758B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69" t="1" r="4855" b="943"/>
          <a:stretch/>
        </p:blipFill>
        <p:spPr>
          <a:xfrm>
            <a:off x="5193238" y="1215682"/>
            <a:ext cx="3483219" cy="2413652"/>
          </a:xfrm>
          <a:prstGeom prst="rect">
            <a:avLst/>
          </a:prstGeom>
        </p:spPr>
      </p:pic>
      <p:sp>
        <p:nvSpPr>
          <p:cNvPr id="7" name="Footer Placeholder 5">
            <a:extLst>
              <a:ext uri="{FF2B5EF4-FFF2-40B4-BE49-F238E27FC236}">
                <a16:creationId xmlns:a16="http://schemas.microsoft.com/office/drawing/2014/main" id="{4025093B-5856-4638-BDFD-3712C5A27251}"/>
              </a:ext>
            </a:extLst>
          </p:cNvPr>
          <p:cNvSpPr>
            <a:spLocks noGrp="1"/>
          </p:cNvSpPr>
          <p:nvPr>
            <p:ph type="ftr" sz="quarter" idx="3"/>
          </p:nvPr>
        </p:nvSpPr>
        <p:spPr>
          <a:xfrm>
            <a:off x="730347" y="6308064"/>
            <a:ext cx="5514975" cy="253999"/>
          </a:xfrm>
        </p:spPr>
        <p:txBody>
          <a:bodyPr/>
          <a:lstStyle/>
          <a:p>
            <a:r>
              <a:rPr lang="en-GB" dirty="0"/>
              <a:t>Valley of the Moon Water District HMPC Meeting #1</a:t>
            </a:r>
          </a:p>
        </p:txBody>
      </p:sp>
      <p:pic>
        <p:nvPicPr>
          <p:cNvPr id="8" name="Picture 7">
            <a:extLst>
              <a:ext uri="{FF2B5EF4-FFF2-40B4-BE49-F238E27FC236}">
                <a16:creationId xmlns:a16="http://schemas.microsoft.com/office/drawing/2014/main" id="{24273C4B-83CC-4BA8-B2EF-D409982DE6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50401" y="3975242"/>
            <a:ext cx="3379235" cy="2314776"/>
          </a:xfrm>
          <a:prstGeom prst="rect">
            <a:avLst/>
          </a:prstGeom>
        </p:spPr>
      </p:pic>
    </p:spTree>
    <p:extLst>
      <p:ext uri="{BB962C8B-B14F-4D97-AF65-F5344CB8AC3E}">
        <p14:creationId xmlns:p14="http://schemas.microsoft.com/office/powerpoint/2010/main" val="2614680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5A4A29-C261-4274-A002-6D42392A9666}"/>
              </a:ext>
            </a:extLst>
          </p:cNvPr>
          <p:cNvSpPr>
            <a:spLocks noGrp="1"/>
          </p:cNvSpPr>
          <p:nvPr>
            <p:ph idx="1"/>
          </p:nvPr>
        </p:nvSpPr>
        <p:spPr>
          <a:xfrm>
            <a:off x="451550" y="1122126"/>
            <a:ext cx="3275900" cy="5073148"/>
          </a:xfrm>
        </p:spPr>
        <p:txBody>
          <a:bodyPr>
            <a:normAutofit/>
          </a:bodyPr>
          <a:lstStyle/>
          <a:p>
            <a:r>
              <a:rPr lang="en-US" sz="2000" dirty="0">
                <a:solidFill>
                  <a:srgbClr val="111111"/>
                </a:solidFill>
              </a:rPr>
              <a:t>Will it work?</a:t>
            </a:r>
          </a:p>
          <a:p>
            <a:r>
              <a:rPr lang="en-US" sz="2000" dirty="0">
                <a:solidFill>
                  <a:srgbClr val="111111"/>
                </a:solidFill>
              </a:rPr>
              <a:t>Is it cost-beneficial?</a:t>
            </a:r>
          </a:p>
          <a:p>
            <a:r>
              <a:rPr lang="en-US" sz="2000" dirty="0">
                <a:solidFill>
                  <a:srgbClr val="111111"/>
                </a:solidFill>
              </a:rPr>
              <a:t>Is it affordable?</a:t>
            </a:r>
          </a:p>
          <a:p>
            <a:r>
              <a:rPr lang="en-US" sz="2000" dirty="0">
                <a:solidFill>
                  <a:srgbClr val="111111"/>
                </a:solidFill>
              </a:rPr>
              <a:t>Is it legal?</a:t>
            </a:r>
          </a:p>
          <a:p>
            <a:r>
              <a:rPr lang="en-US" sz="2000" dirty="0">
                <a:solidFill>
                  <a:srgbClr val="111111"/>
                </a:solidFill>
              </a:rPr>
              <a:t>Is it fair?</a:t>
            </a:r>
          </a:p>
          <a:p>
            <a:r>
              <a:rPr lang="en-US" sz="2000" dirty="0">
                <a:solidFill>
                  <a:srgbClr val="111111"/>
                </a:solidFill>
              </a:rPr>
              <a:t>Do people want it?</a:t>
            </a:r>
          </a:p>
          <a:p>
            <a:r>
              <a:rPr lang="en-US" sz="2000" dirty="0">
                <a:solidFill>
                  <a:srgbClr val="111111"/>
                </a:solidFill>
              </a:rPr>
              <a:t>Are there administrative burdens?</a:t>
            </a:r>
          </a:p>
          <a:p>
            <a:r>
              <a:rPr lang="en-US" sz="2000" dirty="0">
                <a:solidFill>
                  <a:srgbClr val="111111"/>
                </a:solidFill>
              </a:rPr>
              <a:t>Is it politically acceptable to community leaders?</a:t>
            </a:r>
          </a:p>
          <a:p>
            <a:r>
              <a:rPr lang="en-US" sz="2000" dirty="0">
                <a:solidFill>
                  <a:srgbClr val="111111"/>
                </a:solidFill>
              </a:rPr>
              <a:t>Is it environmentally sound?</a:t>
            </a:r>
          </a:p>
          <a:p>
            <a:r>
              <a:rPr lang="en-US" sz="2000" dirty="0">
                <a:solidFill>
                  <a:srgbClr val="111111"/>
                </a:solidFill>
              </a:rPr>
              <a:t>Is funding available?</a:t>
            </a:r>
          </a:p>
          <a:p>
            <a:endParaRPr lang="en-US" dirty="0">
              <a:solidFill>
                <a:srgbClr val="000000"/>
              </a:solidFill>
            </a:endParaRPr>
          </a:p>
          <a:p>
            <a:endParaRPr lang="en-US" dirty="0"/>
          </a:p>
        </p:txBody>
      </p:sp>
      <p:sp>
        <p:nvSpPr>
          <p:cNvPr id="3" name="Text Placeholder 2">
            <a:extLst>
              <a:ext uri="{FF2B5EF4-FFF2-40B4-BE49-F238E27FC236}">
                <a16:creationId xmlns:a16="http://schemas.microsoft.com/office/drawing/2014/main" id="{664711B0-0B49-4533-BB66-3874026731FA}"/>
              </a:ext>
            </a:extLst>
          </p:cNvPr>
          <p:cNvSpPr>
            <a:spLocks noGrp="1"/>
          </p:cNvSpPr>
          <p:nvPr>
            <p:ph type="body" sz="quarter" idx="13"/>
          </p:nvPr>
        </p:nvSpPr>
        <p:spPr>
          <a:xfrm>
            <a:off x="467545" y="295937"/>
            <a:ext cx="8208912" cy="685575"/>
          </a:xfrm>
        </p:spPr>
        <p:txBody>
          <a:bodyPr/>
          <a:lstStyle/>
          <a:p>
            <a:r>
              <a:rPr lang="en-US" b="1" dirty="0"/>
              <a:t>Review of Mitigation Alternatives – </a:t>
            </a:r>
            <a:r>
              <a:rPr lang="en-US" b="1" i="1" dirty="0"/>
              <a:t>Criteria for Selecting Mitigation Measures</a:t>
            </a:r>
          </a:p>
        </p:txBody>
      </p:sp>
      <p:sp>
        <p:nvSpPr>
          <p:cNvPr id="4" name="Slide Number Placeholder 3">
            <a:extLst>
              <a:ext uri="{FF2B5EF4-FFF2-40B4-BE49-F238E27FC236}">
                <a16:creationId xmlns:a16="http://schemas.microsoft.com/office/drawing/2014/main" id="{E3E197C9-0EE3-4605-A1A3-ECAEB99ED97A}"/>
              </a:ext>
            </a:extLst>
          </p:cNvPr>
          <p:cNvSpPr>
            <a:spLocks noGrp="1"/>
          </p:cNvSpPr>
          <p:nvPr>
            <p:ph type="sldNum" sz="quarter" idx="4"/>
          </p:nvPr>
        </p:nvSpPr>
        <p:spPr/>
        <p:txBody>
          <a:bodyPr/>
          <a:lstStyle/>
          <a:p>
            <a:fld id="{3B3120AC-0FB0-4B1F-9EA2-DF78B8AED3C7}" type="slidenum">
              <a:rPr lang="en-GB" smtClean="0"/>
              <a:pPr/>
              <a:t>28</a:t>
            </a:fld>
            <a:endParaRPr lang="en-GB" dirty="0"/>
          </a:p>
        </p:txBody>
      </p:sp>
      <p:sp>
        <p:nvSpPr>
          <p:cNvPr id="7" name="Content Placeholder 1">
            <a:extLst>
              <a:ext uri="{FF2B5EF4-FFF2-40B4-BE49-F238E27FC236}">
                <a16:creationId xmlns:a16="http://schemas.microsoft.com/office/drawing/2014/main" id="{0C2BFA2D-D206-470A-AA1E-0D6B56E872F7}"/>
              </a:ext>
            </a:extLst>
          </p:cNvPr>
          <p:cNvSpPr txBox="1">
            <a:spLocks/>
          </p:cNvSpPr>
          <p:nvPr/>
        </p:nvSpPr>
        <p:spPr>
          <a:xfrm>
            <a:off x="3875714" y="1126316"/>
            <a:ext cx="4987254" cy="5140260"/>
          </a:xfrm>
          <a:prstGeom prst="rect">
            <a:avLst/>
          </a:prstGeom>
        </p:spPr>
        <p:txBody>
          <a:bodyPr vert="horz" lIns="0" tIns="45720" rIns="0" bIns="45720" rtlCol="0">
            <a:normAutofit lnSpcReduction="10000"/>
          </a:bodyPr>
          <a:lstStyle>
            <a:lvl1pPr marL="342891" indent="-342891"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lgn="l" defTabSz="914377" rtl="0" eaLnBrk="1" latinLnBrk="0" hangingPunct="1">
              <a:spcBef>
                <a:spcPct val="20000"/>
              </a:spcBef>
              <a:buFont typeface="Arial" panose="020B0604020202020204" pitchFamily="34" charset="0"/>
              <a:buChar char="•"/>
              <a:defRPr sz="22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rgbClr val="000000"/>
                </a:solidFill>
              </a:rPr>
              <a:t>Example Hazard Mitigation Projects Eligible for FEMA funding:</a:t>
            </a:r>
          </a:p>
          <a:p>
            <a:pPr marL="0" indent="0">
              <a:buNone/>
            </a:pPr>
            <a:r>
              <a:rPr lang="en-US" sz="2000" u="sng" dirty="0">
                <a:solidFill>
                  <a:srgbClr val="000000"/>
                </a:solidFill>
              </a:rPr>
              <a:t>Wildfire</a:t>
            </a:r>
          </a:p>
          <a:p>
            <a:r>
              <a:rPr lang="en-US" sz="2000" dirty="0">
                <a:solidFill>
                  <a:srgbClr val="000000"/>
                </a:solidFill>
              </a:rPr>
              <a:t>Defensible space</a:t>
            </a:r>
          </a:p>
          <a:p>
            <a:r>
              <a:rPr lang="en-US" sz="2000" dirty="0">
                <a:solidFill>
                  <a:srgbClr val="000000"/>
                </a:solidFill>
              </a:rPr>
              <a:t>Hazardous fuels reduction activities (e.g. vegetation removal)</a:t>
            </a:r>
          </a:p>
          <a:p>
            <a:r>
              <a:rPr lang="en-US" sz="2000" dirty="0">
                <a:solidFill>
                  <a:srgbClr val="000000"/>
                </a:solidFill>
              </a:rPr>
              <a:t>Implement ignition-resistant construction techniques</a:t>
            </a:r>
          </a:p>
          <a:p>
            <a:pPr marL="0" indent="0">
              <a:buNone/>
            </a:pPr>
            <a:r>
              <a:rPr lang="en-US" sz="2000" u="sng" dirty="0">
                <a:solidFill>
                  <a:srgbClr val="000000"/>
                </a:solidFill>
              </a:rPr>
              <a:t>Flood</a:t>
            </a:r>
          </a:p>
          <a:p>
            <a:r>
              <a:rPr lang="en-US" sz="2000" dirty="0">
                <a:solidFill>
                  <a:srgbClr val="000000"/>
                </a:solidFill>
              </a:rPr>
              <a:t>Dry and wet flood proofing</a:t>
            </a:r>
          </a:p>
          <a:p>
            <a:r>
              <a:rPr lang="en-US" sz="2000" dirty="0">
                <a:solidFill>
                  <a:srgbClr val="000000"/>
                </a:solidFill>
              </a:rPr>
              <a:t>Flood reduction projects (e.g. detention ponds, channel stabilization)</a:t>
            </a:r>
          </a:p>
          <a:p>
            <a:pPr marL="0" indent="0">
              <a:buNone/>
            </a:pPr>
            <a:r>
              <a:rPr lang="en-US" sz="2000" u="sng" dirty="0">
                <a:solidFill>
                  <a:srgbClr val="000000"/>
                </a:solidFill>
              </a:rPr>
              <a:t>Other-General</a:t>
            </a:r>
          </a:p>
          <a:p>
            <a:r>
              <a:rPr lang="en-US" sz="2000" dirty="0">
                <a:solidFill>
                  <a:srgbClr val="000000"/>
                </a:solidFill>
              </a:rPr>
              <a:t>Utility protection/infrastructure retrofit</a:t>
            </a:r>
          </a:p>
          <a:p>
            <a:r>
              <a:rPr lang="en-US" sz="2000" dirty="0">
                <a:solidFill>
                  <a:srgbClr val="000000"/>
                </a:solidFill>
              </a:rPr>
              <a:t>Adding generators</a:t>
            </a:r>
          </a:p>
        </p:txBody>
      </p:sp>
      <p:sp>
        <p:nvSpPr>
          <p:cNvPr id="8" name="Footer Placeholder 5">
            <a:extLst>
              <a:ext uri="{FF2B5EF4-FFF2-40B4-BE49-F238E27FC236}">
                <a16:creationId xmlns:a16="http://schemas.microsoft.com/office/drawing/2014/main" id="{9C0B19C7-95CB-41D0-A8B6-AE2BB37229BA}"/>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2778484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1B42BB-399A-48EA-B281-089ECD8D7505}"/>
              </a:ext>
            </a:extLst>
          </p:cNvPr>
          <p:cNvSpPr>
            <a:spLocks noGrp="1"/>
          </p:cNvSpPr>
          <p:nvPr>
            <p:ph idx="1"/>
          </p:nvPr>
        </p:nvSpPr>
        <p:spPr>
          <a:xfrm>
            <a:off x="457201" y="1126316"/>
            <a:ext cx="4945310" cy="5031203"/>
          </a:xfrm>
        </p:spPr>
        <p:txBody>
          <a:bodyPr>
            <a:normAutofit fontScale="92500" lnSpcReduction="20000"/>
          </a:bodyPr>
          <a:lstStyle/>
          <a:p>
            <a:pPr marL="457200" indent="-457200">
              <a:buFont typeface="+mj-lt"/>
              <a:buAutoNum type="arabicParenR" startAt="9"/>
            </a:pPr>
            <a:r>
              <a:rPr lang="en-US" dirty="0">
                <a:solidFill>
                  <a:schemeClr val="tx1">
                    <a:lumMod val="50000"/>
                  </a:schemeClr>
                </a:solidFill>
              </a:rPr>
              <a:t>Adopt the Plan</a:t>
            </a:r>
          </a:p>
          <a:p>
            <a:pPr lvl="1"/>
            <a:r>
              <a:rPr lang="en-US" dirty="0">
                <a:solidFill>
                  <a:schemeClr val="tx1">
                    <a:lumMod val="50000"/>
                  </a:schemeClr>
                </a:solidFill>
              </a:rPr>
              <a:t>Public input before adoption</a:t>
            </a:r>
          </a:p>
          <a:p>
            <a:pPr lvl="1"/>
            <a:r>
              <a:rPr lang="en-US" dirty="0">
                <a:solidFill>
                  <a:schemeClr val="tx1">
                    <a:lumMod val="50000"/>
                  </a:schemeClr>
                </a:solidFill>
              </a:rPr>
              <a:t>Cal OES review</a:t>
            </a:r>
          </a:p>
          <a:p>
            <a:pPr lvl="1"/>
            <a:r>
              <a:rPr lang="en-US" dirty="0">
                <a:solidFill>
                  <a:schemeClr val="tx1">
                    <a:lumMod val="50000"/>
                  </a:schemeClr>
                </a:solidFill>
              </a:rPr>
              <a:t>FEMA Region IX review</a:t>
            </a:r>
          </a:p>
          <a:p>
            <a:pPr lvl="1"/>
            <a:r>
              <a:rPr lang="en-US" dirty="0">
                <a:solidFill>
                  <a:schemeClr val="tx1">
                    <a:lumMod val="50000"/>
                  </a:schemeClr>
                </a:solidFill>
              </a:rPr>
              <a:t>Board of Directors adoption</a:t>
            </a:r>
          </a:p>
          <a:p>
            <a:endParaRPr lang="en-US" dirty="0">
              <a:solidFill>
                <a:schemeClr val="tx1">
                  <a:lumMod val="50000"/>
                </a:schemeClr>
              </a:solidFill>
            </a:endParaRPr>
          </a:p>
          <a:p>
            <a:pPr marL="457200" indent="-457200">
              <a:buFont typeface="+mj-lt"/>
              <a:buAutoNum type="arabicParenR" startAt="10"/>
            </a:pPr>
            <a:r>
              <a:rPr lang="en-US" dirty="0">
                <a:solidFill>
                  <a:schemeClr val="tx1">
                    <a:lumMod val="50000"/>
                  </a:schemeClr>
                </a:solidFill>
              </a:rPr>
              <a:t> Implement the Plan</a:t>
            </a:r>
          </a:p>
          <a:p>
            <a:pPr marL="722304" lvl="1" indent="-342900"/>
            <a:r>
              <a:rPr lang="en-US" dirty="0">
                <a:solidFill>
                  <a:schemeClr val="tx1">
                    <a:lumMod val="50000"/>
                  </a:schemeClr>
                </a:solidFill>
              </a:rPr>
              <a:t>Assign an overall project manager</a:t>
            </a:r>
          </a:p>
          <a:p>
            <a:pPr lvl="1"/>
            <a:r>
              <a:rPr lang="en-US" dirty="0">
                <a:solidFill>
                  <a:schemeClr val="tx1">
                    <a:lumMod val="50000"/>
                  </a:schemeClr>
                </a:solidFill>
              </a:rPr>
              <a:t>Integrate actions </a:t>
            </a:r>
            <a:r>
              <a:rPr lang="en-US" dirty="0">
                <a:solidFill>
                  <a:srgbClr val="000000"/>
                </a:solidFill>
              </a:rPr>
              <a:t>into staff work plans</a:t>
            </a:r>
          </a:p>
          <a:p>
            <a:pPr lvl="1"/>
            <a:r>
              <a:rPr lang="en-US" dirty="0">
                <a:solidFill>
                  <a:srgbClr val="000000"/>
                </a:solidFill>
              </a:rPr>
              <a:t>Monitor changes in vulnerability</a:t>
            </a:r>
          </a:p>
          <a:p>
            <a:pPr lvl="1"/>
            <a:r>
              <a:rPr lang="en-US" dirty="0">
                <a:solidFill>
                  <a:srgbClr val="000000"/>
                </a:solidFill>
              </a:rPr>
              <a:t>Report on progress, publicize successes</a:t>
            </a:r>
          </a:p>
          <a:p>
            <a:pPr lvl="1"/>
            <a:r>
              <a:rPr lang="en-US" dirty="0">
                <a:solidFill>
                  <a:srgbClr val="000000"/>
                </a:solidFill>
              </a:rPr>
              <a:t>Revise the plan as necessary (every 5 years for DMA)</a:t>
            </a:r>
          </a:p>
          <a:p>
            <a:endParaRPr lang="en-US" dirty="0"/>
          </a:p>
        </p:txBody>
      </p:sp>
      <p:sp>
        <p:nvSpPr>
          <p:cNvPr id="3" name="Text Placeholder 2">
            <a:extLst>
              <a:ext uri="{FF2B5EF4-FFF2-40B4-BE49-F238E27FC236}">
                <a16:creationId xmlns:a16="http://schemas.microsoft.com/office/drawing/2014/main" id="{64DB7C15-ED94-4E93-8039-20140E559A33}"/>
              </a:ext>
            </a:extLst>
          </p:cNvPr>
          <p:cNvSpPr>
            <a:spLocks noGrp="1"/>
          </p:cNvSpPr>
          <p:nvPr>
            <p:ph type="body" sz="quarter" idx="13"/>
          </p:nvPr>
        </p:nvSpPr>
        <p:spPr/>
        <p:txBody>
          <a:bodyPr/>
          <a:lstStyle/>
          <a:p>
            <a:r>
              <a:rPr lang="en-US" b="1" dirty="0"/>
              <a:t>Phase IV: Adopt &amp; Implement the Plan</a:t>
            </a:r>
          </a:p>
        </p:txBody>
      </p:sp>
      <p:sp>
        <p:nvSpPr>
          <p:cNvPr id="4" name="Slide Number Placeholder 3">
            <a:extLst>
              <a:ext uri="{FF2B5EF4-FFF2-40B4-BE49-F238E27FC236}">
                <a16:creationId xmlns:a16="http://schemas.microsoft.com/office/drawing/2014/main" id="{F1277EB4-2E39-4CDF-BC0D-B74B290E4FAE}"/>
              </a:ext>
            </a:extLst>
          </p:cNvPr>
          <p:cNvSpPr>
            <a:spLocks noGrp="1"/>
          </p:cNvSpPr>
          <p:nvPr>
            <p:ph type="sldNum" sz="quarter" idx="4"/>
          </p:nvPr>
        </p:nvSpPr>
        <p:spPr/>
        <p:txBody>
          <a:bodyPr/>
          <a:lstStyle/>
          <a:p>
            <a:fld id="{3B3120AC-0FB0-4B1F-9EA2-DF78B8AED3C7}" type="slidenum">
              <a:rPr lang="en-GB" smtClean="0"/>
              <a:pPr/>
              <a:t>29</a:t>
            </a:fld>
            <a:endParaRPr lang="en-GB" dirty="0"/>
          </a:p>
        </p:txBody>
      </p:sp>
      <p:sp>
        <p:nvSpPr>
          <p:cNvPr id="7" name="Footer Placeholder 5">
            <a:extLst>
              <a:ext uri="{FF2B5EF4-FFF2-40B4-BE49-F238E27FC236}">
                <a16:creationId xmlns:a16="http://schemas.microsoft.com/office/drawing/2014/main" id="{99A9AF3A-643E-4911-98B9-EE8BC996E3B2}"/>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6" name="Picture 5">
            <a:extLst>
              <a:ext uri="{FF2B5EF4-FFF2-40B4-BE49-F238E27FC236}">
                <a16:creationId xmlns:a16="http://schemas.microsoft.com/office/drawing/2014/main" id="{9E4714C1-4FB5-4813-8349-8B8F934A33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301"/>
          <a:stretch/>
        </p:blipFill>
        <p:spPr>
          <a:xfrm>
            <a:off x="5081695" y="1971413"/>
            <a:ext cx="3594761" cy="3860939"/>
          </a:xfrm>
          <a:prstGeom prst="rect">
            <a:avLst/>
          </a:prstGeom>
        </p:spPr>
      </p:pic>
      <p:sp>
        <p:nvSpPr>
          <p:cNvPr id="8" name="Rectangle 7">
            <a:extLst>
              <a:ext uri="{FF2B5EF4-FFF2-40B4-BE49-F238E27FC236}">
                <a16:creationId xmlns:a16="http://schemas.microsoft.com/office/drawing/2014/main" id="{F336C14F-C217-47B7-84D6-F02117F67113}"/>
              </a:ext>
            </a:extLst>
          </p:cNvPr>
          <p:cNvSpPr/>
          <p:nvPr/>
        </p:nvSpPr>
        <p:spPr>
          <a:xfrm>
            <a:off x="4972719" y="4804618"/>
            <a:ext cx="318782" cy="1258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412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Introductions</a:t>
            </a:r>
          </a:p>
        </p:txBody>
      </p:sp>
      <p:sp>
        <p:nvSpPr>
          <p:cNvPr id="2" name="Slide Number Placeholder 1"/>
          <p:cNvSpPr>
            <a:spLocks noGrp="1"/>
          </p:cNvSpPr>
          <p:nvPr>
            <p:ph type="sldNum" sz="quarter" idx="11"/>
          </p:nvPr>
        </p:nvSpPr>
        <p:spPr/>
        <p:txBody>
          <a:bodyPr/>
          <a:lstStyle/>
          <a:p>
            <a:fld id="{3B3120AC-0FB0-4B1F-9EA2-DF78B8AED3C7}" type="slidenum">
              <a:rPr lang="en-GB" smtClean="0"/>
              <a:pPr/>
              <a:t>3</a:t>
            </a:fld>
            <a:endParaRPr lang="en-GB" dirty="0"/>
          </a:p>
        </p:txBody>
      </p:sp>
    </p:spTree>
    <p:extLst>
      <p:ext uri="{BB962C8B-B14F-4D97-AF65-F5344CB8AC3E}">
        <p14:creationId xmlns:p14="http://schemas.microsoft.com/office/powerpoint/2010/main" val="3368185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Role of the Hazard Mitigation Planning Committee </a:t>
            </a:r>
          </a:p>
        </p:txBody>
      </p:sp>
      <p:sp>
        <p:nvSpPr>
          <p:cNvPr id="2" name="Slide Number Placeholder 1"/>
          <p:cNvSpPr>
            <a:spLocks noGrp="1"/>
          </p:cNvSpPr>
          <p:nvPr>
            <p:ph type="sldNum" sz="quarter" idx="11"/>
          </p:nvPr>
        </p:nvSpPr>
        <p:spPr/>
        <p:txBody>
          <a:bodyPr/>
          <a:lstStyle/>
          <a:p>
            <a:fld id="{3B3120AC-0FB0-4B1F-9EA2-DF78B8AED3C7}" type="slidenum">
              <a:rPr lang="en-GB" smtClean="0"/>
              <a:pPr/>
              <a:t>30</a:t>
            </a:fld>
            <a:endParaRPr lang="en-GB" dirty="0"/>
          </a:p>
        </p:txBody>
      </p:sp>
    </p:spTree>
    <p:extLst>
      <p:ext uri="{BB962C8B-B14F-4D97-AF65-F5344CB8AC3E}">
        <p14:creationId xmlns:p14="http://schemas.microsoft.com/office/powerpoint/2010/main" val="2818510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399BE2-B13F-4942-A4EF-B9DE7279DBFB}"/>
              </a:ext>
            </a:extLst>
          </p:cNvPr>
          <p:cNvSpPr>
            <a:spLocks noGrp="1"/>
          </p:cNvSpPr>
          <p:nvPr>
            <p:ph type="body" sz="quarter" idx="13"/>
          </p:nvPr>
        </p:nvSpPr>
        <p:spPr>
          <a:xfrm>
            <a:off x="451931" y="422937"/>
            <a:ext cx="8676455" cy="610255"/>
          </a:xfrm>
        </p:spPr>
        <p:txBody>
          <a:bodyPr/>
          <a:lstStyle/>
          <a:p>
            <a:endParaRPr lang="en-US" b="1" dirty="0"/>
          </a:p>
          <a:p>
            <a:r>
              <a:rPr lang="en-US" b="1" dirty="0"/>
              <a:t>Organizational Chart</a:t>
            </a:r>
          </a:p>
        </p:txBody>
      </p:sp>
      <p:sp>
        <p:nvSpPr>
          <p:cNvPr id="4" name="Slide Number Placeholder 3">
            <a:extLst>
              <a:ext uri="{FF2B5EF4-FFF2-40B4-BE49-F238E27FC236}">
                <a16:creationId xmlns:a16="http://schemas.microsoft.com/office/drawing/2014/main" id="{68AFA833-7D2F-45C2-A6FE-202D3B621702}"/>
              </a:ext>
            </a:extLst>
          </p:cNvPr>
          <p:cNvSpPr>
            <a:spLocks noGrp="1"/>
          </p:cNvSpPr>
          <p:nvPr>
            <p:ph type="sldNum" sz="quarter" idx="4"/>
          </p:nvPr>
        </p:nvSpPr>
        <p:spPr/>
        <p:txBody>
          <a:bodyPr/>
          <a:lstStyle/>
          <a:p>
            <a:fld id="{3B3120AC-0FB0-4B1F-9EA2-DF78B8AED3C7}" type="slidenum">
              <a:rPr lang="en-GB" smtClean="0"/>
              <a:pPr/>
              <a:t>31</a:t>
            </a:fld>
            <a:endParaRPr lang="en-GB" dirty="0"/>
          </a:p>
        </p:txBody>
      </p:sp>
      <p:sp>
        <p:nvSpPr>
          <p:cNvPr id="7" name="Footer Placeholder 5">
            <a:extLst>
              <a:ext uri="{FF2B5EF4-FFF2-40B4-BE49-F238E27FC236}">
                <a16:creationId xmlns:a16="http://schemas.microsoft.com/office/drawing/2014/main" id="{39233D03-1355-4D3F-BDD1-30F7EB27D310}"/>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
        <p:nvSpPr>
          <p:cNvPr id="25" name="Freeform 40">
            <a:extLst>
              <a:ext uri="{FF2B5EF4-FFF2-40B4-BE49-F238E27FC236}">
                <a16:creationId xmlns:a16="http://schemas.microsoft.com/office/drawing/2014/main" id="{AE7F1598-3154-46D1-8D70-F420F14612B0}"/>
              </a:ext>
            </a:extLst>
          </p:cNvPr>
          <p:cNvSpPr/>
          <p:nvPr/>
        </p:nvSpPr>
        <p:spPr>
          <a:xfrm>
            <a:off x="5009591" y="1927221"/>
            <a:ext cx="2758304" cy="1646261"/>
          </a:xfrm>
          <a:prstGeom prst="roundRect">
            <a:avLst/>
          </a:pr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27432" numCol="1" spcCol="1270" anchor="ctr" anchorCtr="0">
            <a:noAutofit/>
          </a:bodyPr>
          <a:lstStyle/>
          <a:p>
            <a:pPr lvl="0" algn="ctr" defTabSz="400050">
              <a:spcBef>
                <a:spcPct val="0"/>
              </a:spcBef>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Stakeholder Committee</a:t>
            </a:r>
          </a:p>
          <a:p>
            <a:pPr lvl="0"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City of Sonoma</a:t>
            </a:r>
          </a:p>
          <a:p>
            <a:pPr lvl="0"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Sonoma County</a:t>
            </a:r>
          </a:p>
          <a:p>
            <a:pPr lvl="0"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Sonoma Valley Unified School District</a:t>
            </a:r>
          </a:p>
          <a:p>
            <a:pPr lvl="0"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Sonoma Water</a:t>
            </a:r>
          </a:p>
          <a:p>
            <a:pPr lvl="0"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La Luz Center</a:t>
            </a:r>
          </a:p>
          <a:p>
            <a:pPr lvl="0"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Sonoma Valley Fire &amp; Rescue Authority</a:t>
            </a:r>
          </a:p>
          <a:p>
            <a:pPr lvl="0"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Hotel Fairmont Sonoma Mission Inn </a:t>
            </a:r>
          </a:p>
        </p:txBody>
      </p:sp>
      <p:cxnSp>
        <p:nvCxnSpPr>
          <p:cNvPr id="26" name="Straight Connector 25">
            <a:extLst>
              <a:ext uri="{FF2B5EF4-FFF2-40B4-BE49-F238E27FC236}">
                <a16:creationId xmlns:a16="http://schemas.microsoft.com/office/drawing/2014/main" id="{22545888-4D9E-4BD3-907E-8B34D90280D2}"/>
              </a:ext>
            </a:extLst>
          </p:cNvPr>
          <p:cNvCxnSpPr>
            <a:cxnSpLocks/>
          </p:cNvCxnSpPr>
          <p:nvPr/>
        </p:nvCxnSpPr>
        <p:spPr>
          <a:xfrm flipH="1">
            <a:off x="4724716" y="2097420"/>
            <a:ext cx="21404" cy="3790175"/>
          </a:xfrm>
          <a:prstGeom prst="line">
            <a:avLst/>
          </a:prstGeom>
          <a:noFill/>
          <a:ln w="127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27" name="Rounded Rectangle 38">
            <a:extLst>
              <a:ext uri="{FF2B5EF4-FFF2-40B4-BE49-F238E27FC236}">
                <a16:creationId xmlns:a16="http://schemas.microsoft.com/office/drawing/2014/main" id="{F8E79F3B-7DDE-4849-BEB5-05330B8E1A2D}"/>
              </a:ext>
            </a:extLst>
          </p:cNvPr>
          <p:cNvSpPr/>
          <p:nvPr/>
        </p:nvSpPr>
        <p:spPr>
          <a:xfrm>
            <a:off x="1707558" y="3888641"/>
            <a:ext cx="6090242" cy="384979"/>
          </a:xfrm>
          <a:prstGeom prst="roundRect">
            <a:avLst/>
          </a:prstGeom>
          <a:solidFill>
            <a:schemeClr val="accent6">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27432" numCol="1" spcCol="1270" anchor="ctr" anchorCtr="0">
            <a:noAutofit/>
          </a:bodyPr>
          <a:lstStyle/>
          <a:p>
            <a:pPr lvl="0" algn="ctr" defTabSz="400050">
              <a:lnSpc>
                <a:spcPct val="90000"/>
              </a:lnSpc>
              <a:spcBef>
                <a:spcPct val="0"/>
              </a:spcBef>
              <a:spcAft>
                <a:spcPts val="378"/>
              </a:spcAft>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Juliana Prosperi, AICP</a:t>
            </a:r>
          </a:p>
        </p:txBody>
      </p:sp>
      <p:cxnSp>
        <p:nvCxnSpPr>
          <p:cNvPr id="28" name="Straight Connector 27">
            <a:extLst>
              <a:ext uri="{FF2B5EF4-FFF2-40B4-BE49-F238E27FC236}">
                <a16:creationId xmlns:a16="http://schemas.microsoft.com/office/drawing/2014/main" id="{B9D4A21C-D0BD-4344-95EA-51ED9F75A1B6}"/>
              </a:ext>
            </a:extLst>
          </p:cNvPr>
          <p:cNvCxnSpPr>
            <a:cxnSpLocks/>
            <a:stCxn id="40" idx="2"/>
          </p:cNvCxnSpPr>
          <p:nvPr/>
        </p:nvCxnSpPr>
        <p:spPr>
          <a:xfrm flipH="1" flipV="1">
            <a:off x="4045586" y="4676715"/>
            <a:ext cx="2539000" cy="1"/>
          </a:xfrm>
          <a:prstGeom prst="line">
            <a:avLst/>
          </a:prstGeom>
          <a:noFill/>
          <a:ln w="127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29" name="Rounded Rectangle 112">
            <a:extLst>
              <a:ext uri="{FF2B5EF4-FFF2-40B4-BE49-F238E27FC236}">
                <a16:creationId xmlns:a16="http://schemas.microsoft.com/office/drawing/2014/main" id="{70EB135F-5C9A-401C-BE15-C2F14FCB17E5}"/>
              </a:ext>
            </a:extLst>
          </p:cNvPr>
          <p:cNvSpPr/>
          <p:nvPr/>
        </p:nvSpPr>
        <p:spPr>
          <a:xfrm>
            <a:off x="1702928" y="3636186"/>
            <a:ext cx="6094872" cy="274398"/>
          </a:xfrm>
          <a:prstGeom prst="roundRect">
            <a:avLst/>
          </a:pr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715" rIns="0" bIns="5715" numCol="1" spcCol="1270" anchor="ctr" anchorCtr="0">
            <a:noAutofit/>
          </a:bodyPr>
          <a:lstStyle/>
          <a:p>
            <a:pPr lvl="0" algn="ctr" defTabSz="400050">
              <a:lnSpc>
                <a:spcPct val="90000"/>
              </a:lnSpc>
              <a:spcBef>
                <a:spcPct val="0"/>
              </a:spcBef>
              <a:spcAft>
                <a:spcPts val="378"/>
              </a:spcAft>
            </a:pPr>
            <a:r>
              <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Project Manager</a:t>
            </a:r>
          </a:p>
        </p:txBody>
      </p:sp>
      <p:grpSp>
        <p:nvGrpSpPr>
          <p:cNvPr id="30" name="Group 29">
            <a:extLst>
              <a:ext uri="{FF2B5EF4-FFF2-40B4-BE49-F238E27FC236}">
                <a16:creationId xmlns:a16="http://schemas.microsoft.com/office/drawing/2014/main" id="{6C5345AA-92DF-4C4B-9213-200E1F89FA82}"/>
              </a:ext>
            </a:extLst>
          </p:cNvPr>
          <p:cNvGrpSpPr/>
          <p:nvPr/>
        </p:nvGrpSpPr>
        <p:grpSpPr>
          <a:xfrm>
            <a:off x="1668910" y="4366899"/>
            <a:ext cx="2387309" cy="677378"/>
            <a:chOff x="3415713" y="2671446"/>
            <a:chExt cx="2299287" cy="677378"/>
          </a:xfrm>
        </p:grpSpPr>
        <p:sp>
          <p:nvSpPr>
            <p:cNvPr id="31" name="Rounded Rectangle 26">
              <a:extLst>
                <a:ext uri="{FF2B5EF4-FFF2-40B4-BE49-F238E27FC236}">
                  <a16:creationId xmlns:a16="http://schemas.microsoft.com/office/drawing/2014/main" id="{919B62DA-DA3A-4BA1-9E13-9AE88353B7DE}"/>
                </a:ext>
              </a:extLst>
            </p:cNvPr>
            <p:cNvSpPr/>
            <p:nvPr/>
          </p:nvSpPr>
          <p:spPr>
            <a:xfrm>
              <a:off x="3425954" y="2970630"/>
              <a:ext cx="2289046" cy="378194"/>
            </a:xfrm>
            <a:prstGeom prst="round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27432" numCol="1" spcCol="1270" anchor="ctr" anchorCtr="0">
              <a:noAutofit/>
            </a:bodyPr>
            <a:lstStyle/>
            <a:p>
              <a:pPr lvl="0" algn="ctr" defTabSz="400050">
                <a:lnSpc>
                  <a:spcPct val="90000"/>
                </a:lnSpc>
                <a:spcBef>
                  <a:spcPct val="0"/>
                </a:spcBef>
                <a:spcAft>
                  <a:spcPts val="378"/>
                </a:spcAft>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Scott Field, CEM</a:t>
              </a:r>
            </a:p>
          </p:txBody>
        </p:sp>
        <p:sp>
          <p:nvSpPr>
            <p:cNvPr id="32" name="Rounded Rectangle 30">
              <a:extLst>
                <a:ext uri="{FF2B5EF4-FFF2-40B4-BE49-F238E27FC236}">
                  <a16:creationId xmlns:a16="http://schemas.microsoft.com/office/drawing/2014/main" id="{87AA093C-372C-445A-9723-C83225D9F177}"/>
                </a:ext>
              </a:extLst>
            </p:cNvPr>
            <p:cNvSpPr/>
            <p:nvPr/>
          </p:nvSpPr>
          <p:spPr>
            <a:xfrm>
              <a:off x="3415713" y="2671446"/>
              <a:ext cx="2289046" cy="309818"/>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715" rIns="0" bIns="5715" numCol="1" spcCol="1270" anchor="ctr" anchorCtr="0">
              <a:noAutofit/>
            </a:bodyPr>
            <a:lstStyle/>
            <a:p>
              <a:pPr lvl="0" algn="ctr" defTabSz="400050">
                <a:lnSpc>
                  <a:spcPct val="90000"/>
                </a:lnSpc>
                <a:spcBef>
                  <a:spcPct val="0"/>
                </a:spcBef>
                <a:spcAft>
                  <a:spcPts val="378"/>
                </a:spcAft>
              </a:pPr>
              <a:r>
                <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Quality Assurance/Quality Control</a:t>
              </a:r>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33" name="Freeform 40">
            <a:extLst>
              <a:ext uri="{FF2B5EF4-FFF2-40B4-BE49-F238E27FC236}">
                <a16:creationId xmlns:a16="http://schemas.microsoft.com/office/drawing/2014/main" id="{2FD0A9AF-0678-4C36-80F5-42BCEBEAD30D}"/>
              </a:ext>
            </a:extLst>
          </p:cNvPr>
          <p:cNvSpPr/>
          <p:nvPr/>
        </p:nvSpPr>
        <p:spPr>
          <a:xfrm>
            <a:off x="1668910" y="5302452"/>
            <a:ext cx="6128890" cy="1091185"/>
          </a:xfrm>
          <a:prstGeom prst="roundRect">
            <a:avLst/>
          </a:pr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27432" numCol="3" spcCol="1270" anchor="ctr" anchorCtr="0">
            <a:noAutofit/>
          </a:bodyPr>
          <a:lstStyle/>
          <a:p>
            <a:pPr lvl="0" algn="ctr" defTabSz="400050">
              <a:spcBef>
                <a:spcPct val="0"/>
              </a:spcBef>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0" algn="ctr" defTabSz="400050">
              <a:spcBef>
                <a:spcPct val="0"/>
              </a:spcBef>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Planning Process</a:t>
            </a:r>
            <a:b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Jeff Brislawn, CFM</a:t>
            </a:r>
          </a:p>
          <a:p>
            <a:pPr lvl="0"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Juliana Prosperi, AICP</a:t>
            </a:r>
          </a:p>
          <a:p>
            <a:pPr lvl="0"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Amy Carr</a:t>
            </a:r>
          </a:p>
          <a:p>
            <a:pPr algn="ctr" defTabSz="400050">
              <a:spcBef>
                <a:spcPct val="0"/>
              </a:spcBef>
              <a:spcAft>
                <a:spcPts val="600"/>
              </a:spcAft>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defTabSz="400050">
              <a:spcBef>
                <a:spcPct val="0"/>
              </a:spcBef>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defTabSz="400050">
              <a:spcBef>
                <a:spcPct val="0"/>
              </a:spcBef>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Risk Assessment</a:t>
            </a:r>
            <a:b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Mack Chambers</a:t>
            </a:r>
          </a:p>
          <a:p>
            <a:pPr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Scott Field, CEM</a:t>
            </a:r>
          </a:p>
          <a:p>
            <a:pPr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Amy Carr</a:t>
            </a: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defTabSz="400050">
              <a:spcBef>
                <a:spcPct val="0"/>
              </a:spcBef>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defTabSz="400050">
              <a:spcBef>
                <a:spcPct val="0"/>
              </a:spcBef>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defTabSz="400050">
              <a:spcBef>
                <a:spcPct val="0"/>
              </a:spcBef>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Mitigation Strategy</a:t>
            </a:r>
            <a:b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Jeff Brislawn, CFM</a:t>
            </a:r>
          </a:p>
          <a:p>
            <a:pPr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Juliana Prosperi, AICP</a:t>
            </a:r>
          </a:p>
          <a:p>
            <a:pPr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Amy Carr</a:t>
            </a:r>
          </a:p>
        </p:txBody>
      </p:sp>
      <p:sp>
        <p:nvSpPr>
          <p:cNvPr id="34" name="Freeform 23">
            <a:extLst>
              <a:ext uri="{FF2B5EF4-FFF2-40B4-BE49-F238E27FC236}">
                <a16:creationId xmlns:a16="http://schemas.microsoft.com/office/drawing/2014/main" id="{6A274B51-38FB-447B-B64F-9BAE6B58E78B}"/>
              </a:ext>
            </a:extLst>
          </p:cNvPr>
          <p:cNvSpPr/>
          <p:nvPr/>
        </p:nvSpPr>
        <p:spPr>
          <a:xfrm>
            <a:off x="1679543" y="5080932"/>
            <a:ext cx="6093382" cy="290830"/>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715" rIns="0" bIns="5715" numCol="1" spcCol="1270" anchor="ctr" anchorCtr="0">
            <a:noAutofit/>
          </a:bodyPr>
          <a:lstStyle/>
          <a:p>
            <a:pPr lvl="0" algn="ctr" defTabSz="400050">
              <a:lnSpc>
                <a:spcPct val="90000"/>
              </a:lnSpc>
              <a:spcBef>
                <a:spcPct val="0"/>
              </a:spcBef>
              <a:spcAft>
                <a:spcPts val="378"/>
              </a:spcAft>
            </a:pPr>
            <a:r>
              <a:rPr lang="en-US"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Technical Resources</a:t>
            </a:r>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35" name="Straight Connector 34">
            <a:extLst>
              <a:ext uri="{FF2B5EF4-FFF2-40B4-BE49-F238E27FC236}">
                <a16:creationId xmlns:a16="http://schemas.microsoft.com/office/drawing/2014/main" id="{82A0532E-1A04-44AF-AD06-222AF3D1D861}"/>
              </a:ext>
            </a:extLst>
          </p:cNvPr>
          <p:cNvCxnSpPr/>
          <p:nvPr/>
        </p:nvCxnSpPr>
        <p:spPr>
          <a:xfrm flipH="1">
            <a:off x="1702927" y="1747072"/>
            <a:ext cx="6094873" cy="0"/>
          </a:xfrm>
          <a:prstGeom prst="line">
            <a:avLst/>
          </a:prstGeom>
          <a:noFill/>
          <a:ln w="127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36" name="Rounded Rectangle 34">
            <a:extLst>
              <a:ext uri="{FF2B5EF4-FFF2-40B4-BE49-F238E27FC236}">
                <a16:creationId xmlns:a16="http://schemas.microsoft.com/office/drawing/2014/main" id="{D5737AD3-60C5-448A-9A1A-05A49A337671}"/>
              </a:ext>
            </a:extLst>
          </p:cNvPr>
          <p:cNvSpPr/>
          <p:nvPr/>
        </p:nvSpPr>
        <p:spPr bwMode="auto">
          <a:xfrm>
            <a:off x="3717173" y="1120955"/>
            <a:ext cx="2834640" cy="563414"/>
          </a:xfrm>
          <a:prstGeom prst="roundRect">
            <a:avLst>
              <a:gd name="adj" fmla="val 0"/>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68643" tIns="34322" rIns="68643" bIns="34322" anchor="ctr"/>
          <a:lstStyle/>
          <a:p>
            <a:pPr>
              <a:defRPr/>
            </a:pPr>
            <a:r>
              <a:rPr lang="en-US" sz="901" b="1" dirty="0">
                <a:solidFill>
                  <a:schemeClr val="tx1"/>
                </a:solidFill>
                <a:latin typeface="+mj-lt"/>
                <a:ea typeface="MS PGothic" pitchFamily="34" charset="-128"/>
                <a:cs typeface="Arial" pitchFamily="34" charset="0"/>
              </a:rPr>
              <a:t>Valley of the Moon Water District</a:t>
            </a:r>
          </a:p>
          <a:p>
            <a:pPr>
              <a:defRPr/>
            </a:pPr>
            <a:r>
              <a:rPr lang="en-US" sz="901" dirty="0">
                <a:solidFill>
                  <a:schemeClr val="tx1"/>
                </a:solidFill>
                <a:latin typeface="+mj-lt"/>
                <a:ea typeface="MS PGothic" pitchFamily="34" charset="-128"/>
                <a:cs typeface="Arial" pitchFamily="34" charset="0"/>
              </a:rPr>
              <a:t>Christopher Petlock</a:t>
            </a:r>
          </a:p>
        </p:txBody>
      </p:sp>
      <p:cxnSp>
        <p:nvCxnSpPr>
          <p:cNvPr id="37" name="Straight Connector 36">
            <a:extLst>
              <a:ext uri="{FF2B5EF4-FFF2-40B4-BE49-F238E27FC236}">
                <a16:creationId xmlns:a16="http://schemas.microsoft.com/office/drawing/2014/main" id="{A7AD284F-B520-4D16-A824-9215F15EE3BE}"/>
              </a:ext>
            </a:extLst>
          </p:cNvPr>
          <p:cNvCxnSpPr/>
          <p:nvPr/>
        </p:nvCxnSpPr>
        <p:spPr>
          <a:xfrm>
            <a:off x="3676320" y="1140556"/>
            <a:ext cx="0" cy="521208"/>
          </a:xfrm>
          <a:prstGeom prst="line">
            <a:avLst/>
          </a:prstGeom>
          <a:noFill/>
          <a:ln w="31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grpSp>
        <p:nvGrpSpPr>
          <p:cNvPr id="38" name="Group 37">
            <a:extLst>
              <a:ext uri="{FF2B5EF4-FFF2-40B4-BE49-F238E27FC236}">
                <a16:creationId xmlns:a16="http://schemas.microsoft.com/office/drawing/2014/main" id="{25CD3416-FFC2-4DE8-8AC9-402E4C656F69}"/>
              </a:ext>
            </a:extLst>
          </p:cNvPr>
          <p:cNvGrpSpPr/>
          <p:nvPr/>
        </p:nvGrpSpPr>
        <p:grpSpPr>
          <a:xfrm>
            <a:off x="5396248" y="4376711"/>
            <a:ext cx="2376676" cy="667566"/>
            <a:chOff x="3425954" y="2671445"/>
            <a:chExt cx="2289046" cy="667566"/>
          </a:xfrm>
        </p:grpSpPr>
        <p:sp>
          <p:nvSpPr>
            <p:cNvPr id="39" name="Rounded Rectangle 38">
              <a:extLst>
                <a:ext uri="{FF2B5EF4-FFF2-40B4-BE49-F238E27FC236}">
                  <a16:creationId xmlns:a16="http://schemas.microsoft.com/office/drawing/2014/main" id="{D2BDCB43-3010-4097-844D-9E626088FF7D}"/>
                </a:ext>
              </a:extLst>
            </p:cNvPr>
            <p:cNvSpPr/>
            <p:nvPr/>
          </p:nvSpPr>
          <p:spPr>
            <a:xfrm>
              <a:off x="3425954" y="2961665"/>
              <a:ext cx="2289046" cy="377346"/>
            </a:xfrm>
            <a:prstGeom prst="round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27432" numCol="1" spcCol="1270" anchor="ctr" anchorCtr="0">
              <a:noAutofit/>
            </a:bodyPr>
            <a:lstStyle/>
            <a:p>
              <a:pPr lvl="0" algn="ctr" defTabSz="400050">
                <a:lnSpc>
                  <a:spcPct val="90000"/>
                </a:lnSpc>
                <a:spcBef>
                  <a:spcPct val="0"/>
                </a:spcBef>
                <a:spcAft>
                  <a:spcPts val="378"/>
                </a:spcAft>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Jeff Brislawn, CFM</a:t>
              </a:r>
            </a:p>
          </p:txBody>
        </p:sp>
        <p:sp>
          <p:nvSpPr>
            <p:cNvPr id="40" name="Rounded Rectangle 39">
              <a:extLst>
                <a:ext uri="{FF2B5EF4-FFF2-40B4-BE49-F238E27FC236}">
                  <a16:creationId xmlns:a16="http://schemas.microsoft.com/office/drawing/2014/main" id="{4E80A2D7-98FB-42EF-BA3B-A3D6E70EAADA}"/>
                </a:ext>
              </a:extLst>
            </p:cNvPr>
            <p:cNvSpPr/>
            <p:nvPr/>
          </p:nvSpPr>
          <p:spPr>
            <a:xfrm>
              <a:off x="3425954" y="2671445"/>
              <a:ext cx="2289046" cy="300005"/>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715" rIns="0" bIns="5715" numCol="1" spcCol="1270" anchor="ctr" anchorCtr="0">
              <a:noAutofit/>
            </a:bodyPr>
            <a:lstStyle/>
            <a:p>
              <a:pPr lvl="0" algn="ctr" defTabSz="400050">
                <a:lnSpc>
                  <a:spcPct val="90000"/>
                </a:lnSpc>
                <a:spcBef>
                  <a:spcPct val="0"/>
                </a:spcBef>
                <a:spcAft>
                  <a:spcPts val="378"/>
                </a:spcAft>
              </a:pPr>
              <a:r>
                <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Senior Technical Advisor</a:t>
              </a:r>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pic>
        <p:nvPicPr>
          <p:cNvPr id="41" name="Picture 40">
            <a:extLst>
              <a:ext uri="{FF2B5EF4-FFF2-40B4-BE49-F238E27FC236}">
                <a16:creationId xmlns:a16="http://schemas.microsoft.com/office/drawing/2014/main" id="{62EFA176-6D8D-4164-9117-8B32ABFD0E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77105" y="1124330"/>
            <a:ext cx="597364" cy="598152"/>
          </a:xfrm>
          <a:prstGeom prst="rect">
            <a:avLst/>
          </a:prstGeom>
        </p:spPr>
      </p:pic>
      <p:sp>
        <p:nvSpPr>
          <p:cNvPr id="42" name="Freeform 40">
            <a:extLst>
              <a:ext uri="{FF2B5EF4-FFF2-40B4-BE49-F238E27FC236}">
                <a16:creationId xmlns:a16="http://schemas.microsoft.com/office/drawing/2014/main" id="{98F8D4B3-CF73-496F-A628-7FA31C56AED1}"/>
              </a:ext>
            </a:extLst>
          </p:cNvPr>
          <p:cNvSpPr/>
          <p:nvPr/>
        </p:nvSpPr>
        <p:spPr>
          <a:xfrm>
            <a:off x="1702927" y="1950990"/>
            <a:ext cx="2758304" cy="739607"/>
          </a:xfrm>
          <a:prstGeom prst="roundRect">
            <a:avLst/>
          </a:pr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27432" numCol="1" spcCol="1270" anchor="ctr" anchorCtr="0">
            <a:noAutofit/>
          </a:bodyPr>
          <a:lstStyle/>
          <a:p>
            <a:pPr lvl="0" algn="ctr" defTabSz="400050">
              <a:spcBef>
                <a:spcPct val="0"/>
              </a:spcBef>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District Committee</a:t>
            </a:r>
            <a:b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3 Staff Employees</a:t>
            </a:r>
          </a:p>
          <a:p>
            <a:pPr lvl="0" algn="ctr" defTabSz="400050">
              <a:spcBef>
                <a:spcPct val="0"/>
              </a:spcBef>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3 Board Members</a:t>
            </a:r>
          </a:p>
        </p:txBody>
      </p:sp>
      <p:sp>
        <p:nvSpPr>
          <p:cNvPr id="43" name="Freeform 23">
            <a:extLst>
              <a:ext uri="{FF2B5EF4-FFF2-40B4-BE49-F238E27FC236}">
                <a16:creationId xmlns:a16="http://schemas.microsoft.com/office/drawing/2014/main" id="{CDA3AEB4-E8AF-4521-8431-DAC379CFDD98}"/>
              </a:ext>
            </a:extLst>
          </p:cNvPr>
          <p:cNvSpPr/>
          <p:nvPr/>
        </p:nvSpPr>
        <p:spPr>
          <a:xfrm>
            <a:off x="1702927" y="1904099"/>
            <a:ext cx="6069997" cy="202147"/>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715" rIns="0" bIns="5715" numCol="1" spcCol="1270" anchor="ctr" anchorCtr="0">
            <a:noAutofit/>
          </a:bodyPr>
          <a:lstStyle/>
          <a:p>
            <a:pPr lvl="0" algn="ctr" defTabSz="400050">
              <a:lnSpc>
                <a:spcPct val="90000"/>
              </a:lnSpc>
              <a:spcBef>
                <a:spcPct val="0"/>
              </a:spcBef>
              <a:spcAft>
                <a:spcPts val="378"/>
              </a:spcAft>
            </a:pPr>
            <a:r>
              <a:rPr lang="en-US"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Hazard Mitigation Planning Committee</a:t>
            </a:r>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27514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3CBE6-33D5-4D93-9302-B2E7A070F599}"/>
              </a:ext>
            </a:extLst>
          </p:cNvPr>
          <p:cNvSpPr>
            <a:spLocks noGrp="1"/>
          </p:cNvSpPr>
          <p:nvPr>
            <p:ph idx="1"/>
          </p:nvPr>
        </p:nvSpPr>
        <p:spPr>
          <a:xfrm>
            <a:off x="467545" y="1153432"/>
            <a:ext cx="4637855" cy="4935217"/>
          </a:xfrm>
        </p:spPr>
        <p:txBody>
          <a:bodyPr>
            <a:normAutofit fontScale="92500" lnSpcReduction="10000"/>
          </a:bodyPr>
          <a:lstStyle/>
          <a:p>
            <a:r>
              <a:rPr lang="en-US" dirty="0"/>
              <a:t>Collaboration on mitigation strategies</a:t>
            </a:r>
          </a:p>
          <a:p>
            <a:r>
              <a:rPr lang="en-US" dirty="0"/>
              <a:t>Creating eligibility for funding for mitigation projects</a:t>
            </a:r>
          </a:p>
          <a:p>
            <a:r>
              <a:rPr lang="en-US" dirty="0"/>
              <a:t>Attend meetings and participate in the planning process</a:t>
            </a:r>
          </a:p>
          <a:p>
            <a:r>
              <a:rPr lang="en-US" dirty="0"/>
              <a:t>Provide requested information</a:t>
            </a:r>
          </a:p>
          <a:p>
            <a:r>
              <a:rPr lang="en-US" dirty="0"/>
              <a:t>Review drafts and provide comments</a:t>
            </a:r>
          </a:p>
          <a:p>
            <a:r>
              <a:rPr lang="en-US" dirty="0"/>
              <a:t>Identify mitigation projects</a:t>
            </a:r>
          </a:p>
          <a:p>
            <a:r>
              <a:rPr lang="en-US" dirty="0"/>
              <a:t>Assist with and participate in the public input process</a:t>
            </a:r>
          </a:p>
          <a:p>
            <a:r>
              <a:rPr lang="en-US" dirty="0"/>
              <a:t>Coordinate formal adoption by the District Board of Directors</a:t>
            </a:r>
          </a:p>
          <a:p>
            <a:endParaRPr lang="en-US" dirty="0"/>
          </a:p>
        </p:txBody>
      </p:sp>
      <p:sp>
        <p:nvSpPr>
          <p:cNvPr id="3" name="Text Placeholder 2">
            <a:extLst>
              <a:ext uri="{FF2B5EF4-FFF2-40B4-BE49-F238E27FC236}">
                <a16:creationId xmlns:a16="http://schemas.microsoft.com/office/drawing/2014/main" id="{FB399BE2-B13F-4942-A4EF-B9DE7279DBFB}"/>
              </a:ext>
            </a:extLst>
          </p:cNvPr>
          <p:cNvSpPr>
            <a:spLocks noGrp="1"/>
          </p:cNvSpPr>
          <p:nvPr>
            <p:ph type="body" sz="quarter" idx="13"/>
          </p:nvPr>
        </p:nvSpPr>
        <p:spPr>
          <a:xfrm>
            <a:off x="451931" y="422937"/>
            <a:ext cx="8676455" cy="610255"/>
          </a:xfrm>
        </p:spPr>
        <p:txBody>
          <a:bodyPr/>
          <a:lstStyle/>
          <a:p>
            <a:endParaRPr lang="en-US" b="1" dirty="0"/>
          </a:p>
          <a:p>
            <a:r>
              <a:rPr lang="en-US" b="1" dirty="0"/>
              <a:t>Role of the HMPC and the Benefits</a:t>
            </a:r>
          </a:p>
        </p:txBody>
      </p:sp>
      <p:sp>
        <p:nvSpPr>
          <p:cNvPr id="4" name="Slide Number Placeholder 3">
            <a:extLst>
              <a:ext uri="{FF2B5EF4-FFF2-40B4-BE49-F238E27FC236}">
                <a16:creationId xmlns:a16="http://schemas.microsoft.com/office/drawing/2014/main" id="{68AFA833-7D2F-45C2-A6FE-202D3B621702}"/>
              </a:ext>
            </a:extLst>
          </p:cNvPr>
          <p:cNvSpPr>
            <a:spLocks noGrp="1"/>
          </p:cNvSpPr>
          <p:nvPr>
            <p:ph type="sldNum" sz="quarter" idx="4"/>
          </p:nvPr>
        </p:nvSpPr>
        <p:spPr/>
        <p:txBody>
          <a:bodyPr/>
          <a:lstStyle/>
          <a:p>
            <a:fld id="{3B3120AC-0FB0-4B1F-9EA2-DF78B8AED3C7}" type="slidenum">
              <a:rPr lang="en-GB" smtClean="0"/>
              <a:pPr/>
              <a:t>32</a:t>
            </a:fld>
            <a:endParaRPr lang="en-GB" dirty="0"/>
          </a:p>
        </p:txBody>
      </p:sp>
      <p:sp>
        <p:nvSpPr>
          <p:cNvPr id="7" name="Footer Placeholder 5">
            <a:extLst>
              <a:ext uri="{FF2B5EF4-FFF2-40B4-BE49-F238E27FC236}">
                <a16:creationId xmlns:a16="http://schemas.microsoft.com/office/drawing/2014/main" id="{39233D03-1355-4D3F-BDD1-30F7EB27D310}"/>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8" name="Picture 7">
            <a:extLst>
              <a:ext uri="{FF2B5EF4-FFF2-40B4-BE49-F238E27FC236}">
                <a16:creationId xmlns:a16="http://schemas.microsoft.com/office/drawing/2014/main" id="{4BE34C70-C7C6-469C-94BB-6BDB728041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434"/>
          <a:stretch/>
        </p:blipFill>
        <p:spPr>
          <a:xfrm>
            <a:off x="5259913" y="2098658"/>
            <a:ext cx="3493561" cy="2490444"/>
          </a:xfrm>
          <a:prstGeom prst="rect">
            <a:avLst/>
          </a:prstGeom>
        </p:spPr>
      </p:pic>
    </p:spTree>
    <p:extLst>
      <p:ext uri="{BB962C8B-B14F-4D97-AF65-F5344CB8AC3E}">
        <p14:creationId xmlns:p14="http://schemas.microsoft.com/office/powerpoint/2010/main" val="3006077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6C0511-B989-40CC-BE78-64089DC1A5D5}"/>
              </a:ext>
            </a:extLst>
          </p:cNvPr>
          <p:cNvSpPr>
            <a:spLocks noGrp="1"/>
          </p:cNvSpPr>
          <p:nvPr>
            <p:ph idx="1"/>
          </p:nvPr>
        </p:nvSpPr>
        <p:spPr>
          <a:xfrm>
            <a:off x="451550" y="1194905"/>
            <a:ext cx="8229600" cy="4935217"/>
          </a:xfrm>
        </p:spPr>
        <p:txBody>
          <a:bodyPr/>
          <a:lstStyle/>
          <a:p>
            <a:r>
              <a:rPr lang="en-US" dirty="0"/>
              <a:t>Section 1 – Introduction</a:t>
            </a:r>
          </a:p>
          <a:p>
            <a:r>
              <a:rPr lang="en-US" dirty="0"/>
              <a:t>Section 2 – Community Profile</a:t>
            </a:r>
          </a:p>
          <a:p>
            <a:r>
              <a:rPr lang="en-US" dirty="0"/>
              <a:t>Section 3 – Planning Process</a:t>
            </a:r>
          </a:p>
          <a:p>
            <a:r>
              <a:rPr lang="en-US" dirty="0"/>
              <a:t>Section 4 – Risk Assessment, plus Capability Assessment</a:t>
            </a:r>
          </a:p>
          <a:p>
            <a:r>
              <a:rPr lang="en-US" dirty="0"/>
              <a:t>Section 5 – Mitigation Strategy</a:t>
            </a:r>
          </a:p>
          <a:p>
            <a:r>
              <a:rPr lang="en-US" dirty="0"/>
              <a:t>Section 6 – Plan Adoption</a:t>
            </a:r>
          </a:p>
          <a:p>
            <a:r>
              <a:rPr lang="en-US" dirty="0"/>
              <a:t>Section 7 – Plan Implementation and Maintenance</a:t>
            </a:r>
          </a:p>
          <a:p>
            <a:endParaRPr lang="en-US" dirty="0"/>
          </a:p>
          <a:p>
            <a:r>
              <a:rPr lang="en-US" dirty="0"/>
              <a:t>Appendices and Annexes</a:t>
            </a:r>
          </a:p>
          <a:p>
            <a:endParaRPr lang="en-US" dirty="0"/>
          </a:p>
        </p:txBody>
      </p:sp>
      <p:sp>
        <p:nvSpPr>
          <p:cNvPr id="3" name="Text Placeholder 2">
            <a:extLst>
              <a:ext uri="{FF2B5EF4-FFF2-40B4-BE49-F238E27FC236}">
                <a16:creationId xmlns:a16="http://schemas.microsoft.com/office/drawing/2014/main" id="{53E908A7-4074-4686-BC57-E6A7152242DE}"/>
              </a:ext>
            </a:extLst>
          </p:cNvPr>
          <p:cNvSpPr>
            <a:spLocks noGrp="1"/>
          </p:cNvSpPr>
          <p:nvPr>
            <p:ph type="body" sz="quarter" idx="13"/>
          </p:nvPr>
        </p:nvSpPr>
        <p:spPr>
          <a:xfrm>
            <a:off x="451550" y="409363"/>
            <a:ext cx="8590327" cy="610255"/>
          </a:xfrm>
        </p:spPr>
        <p:txBody>
          <a:bodyPr/>
          <a:lstStyle/>
          <a:p>
            <a:r>
              <a:rPr lang="en-US" b="1" dirty="0"/>
              <a:t>What goes into the plan?</a:t>
            </a:r>
          </a:p>
        </p:txBody>
      </p:sp>
      <p:sp>
        <p:nvSpPr>
          <p:cNvPr id="4" name="Slide Number Placeholder 3">
            <a:extLst>
              <a:ext uri="{FF2B5EF4-FFF2-40B4-BE49-F238E27FC236}">
                <a16:creationId xmlns:a16="http://schemas.microsoft.com/office/drawing/2014/main" id="{63501C8D-4F5D-42B4-B13D-64A45F1D6D89}"/>
              </a:ext>
            </a:extLst>
          </p:cNvPr>
          <p:cNvSpPr>
            <a:spLocks noGrp="1"/>
          </p:cNvSpPr>
          <p:nvPr>
            <p:ph type="sldNum" sz="quarter" idx="4"/>
          </p:nvPr>
        </p:nvSpPr>
        <p:spPr/>
        <p:txBody>
          <a:bodyPr/>
          <a:lstStyle/>
          <a:p>
            <a:fld id="{3B3120AC-0FB0-4B1F-9EA2-DF78B8AED3C7}" type="slidenum">
              <a:rPr lang="en-GB" smtClean="0"/>
              <a:pPr/>
              <a:t>33</a:t>
            </a:fld>
            <a:endParaRPr lang="en-GB" dirty="0"/>
          </a:p>
        </p:txBody>
      </p:sp>
      <p:sp>
        <p:nvSpPr>
          <p:cNvPr id="7" name="Footer Placeholder 5">
            <a:extLst>
              <a:ext uri="{FF2B5EF4-FFF2-40B4-BE49-F238E27FC236}">
                <a16:creationId xmlns:a16="http://schemas.microsoft.com/office/drawing/2014/main" id="{50AC9C76-E3BC-45EE-9F07-1729173D500C}"/>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2885633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B3120AC-0FB0-4B1F-9EA2-DF78B8AED3C7}" type="slidenum">
              <a:rPr lang="en-GB" smtClean="0"/>
              <a:pPr/>
              <a:t>34</a:t>
            </a:fld>
            <a:endParaRPr lang="en-GB" dirty="0"/>
          </a:p>
        </p:txBody>
      </p:sp>
      <p:sp>
        <p:nvSpPr>
          <p:cNvPr id="3" name="Title 2"/>
          <p:cNvSpPr>
            <a:spLocks noGrp="1"/>
          </p:cNvSpPr>
          <p:nvPr>
            <p:ph type="ctrTitle"/>
          </p:nvPr>
        </p:nvSpPr>
        <p:spPr>
          <a:xfrm>
            <a:off x="425187" y="3600000"/>
            <a:ext cx="8165140" cy="1200000"/>
          </a:xfrm>
        </p:spPr>
        <p:txBody>
          <a:bodyPr/>
          <a:lstStyle/>
          <a:p>
            <a:r>
              <a:rPr lang="en-GB" dirty="0"/>
              <a:t>Hazards Review</a:t>
            </a:r>
          </a:p>
        </p:txBody>
      </p:sp>
    </p:spTree>
    <p:extLst>
      <p:ext uri="{BB962C8B-B14F-4D97-AF65-F5344CB8AC3E}">
        <p14:creationId xmlns:p14="http://schemas.microsoft.com/office/powerpoint/2010/main" val="2252298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b="1" dirty="0">
                <a:latin typeface="Segoe UI" panose="020B0502040204020203" pitchFamily="34" charset="0"/>
              </a:rPr>
              <a:t>Hazard Poll</a:t>
            </a:r>
          </a:p>
        </p:txBody>
      </p:sp>
      <p:sp>
        <p:nvSpPr>
          <p:cNvPr id="4" name="Slide Number Placeholder 3"/>
          <p:cNvSpPr>
            <a:spLocks noGrp="1"/>
          </p:cNvSpPr>
          <p:nvPr>
            <p:ph type="sldNum" sz="quarter" idx="4"/>
          </p:nvPr>
        </p:nvSpPr>
        <p:spPr/>
        <p:txBody>
          <a:bodyPr/>
          <a:lstStyle/>
          <a:p>
            <a:fld id="{3B3120AC-0FB0-4B1F-9EA2-DF78B8AED3C7}" type="slidenum">
              <a:rPr lang="en-GB" smtClean="0"/>
              <a:pPr/>
              <a:t>35</a:t>
            </a:fld>
            <a:endParaRPr lang="en-GB" dirty="0"/>
          </a:p>
        </p:txBody>
      </p:sp>
      <p:sp>
        <p:nvSpPr>
          <p:cNvPr id="7" name="Content Placeholder 1">
            <a:extLst>
              <a:ext uri="{FF2B5EF4-FFF2-40B4-BE49-F238E27FC236}">
                <a16:creationId xmlns:a16="http://schemas.microsoft.com/office/drawing/2014/main" id="{E7A4FBF2-FC8C-4B76-ADCB-824DC011D79E}"/>
              </a:ext>
            </a:extLst>
          </p:cNvPr>
          <p:cNvSpPr>
            <a:spLocks noGrp="1"/>
          </p:cNvSpPr>
          <p:nvPr>
            <p:ph idx="1"/>
          </p:nvPr>
        </p:nvSpPr>
        <p:spPr>
          <a:xfrm>
            <a:off x="451550" y="1245963"/>
            <a:ext cx="8240900" cy="5089926"/>
          </a:xfrm>
        </p:spPr>
        <p:txBody>
          <a:bodyPr>
            <a:normAutofit/>
          </a:bodyPr>
          <a:lstStyle/>
          <a:p>
            <a:r>
              <a:rPr lang="en-US" dirty="0"/>
              <a:t>Join the poll at: </a:t>
            </a:r>
            <a:r>
              <a:rPr lang="en-US" dirty="0">
                <a:hlinkClick r:id="rId3"/>
              </a:rPr>
              <a:t>www.slido.com</a:t>
            </a:r>
            <a:r>
              <a:rPr lang="en-US" dirty="0"/>
              <a:t> #74249 and complete the poll!</a:t>
            </a:r>
          </a:p>
          <a:p>
            <a:r>
              <a:rPr lang="en-US" dirty="0"/>
              <a:t>What are the top 5 hazards the District should assess in the Local Hazard Mitigation Plan?</a:t>
            </a:r>
          </a:p>
        </p:txBody>
      </p:sp>
      <p:sp>
        <p:nvSpPr>
          <p:cNvPr id="5" name="Footer Placeholder 5">
            <a:extLst>
              <a:ext uri="{FF2B5EF4-FFF2-40B4-BE49-F238E27FC236}">
                <a16:creationId xmlns:a16="http://schemas.microsoft.com/office/drawing/2014/main" id="{820C3982-9B78-4C27-9DFA-1E21A65F4CD7}"/>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8" name="Picture 7" descr="A screenshot of a cell phone&#10;&#10;Description automatically generated">
            <a:extLst>
              <a:ext uri="{FF2B5EF4-FFF2-40B4-BE49-F238E27FC236}">
                <a16:creationId xmlns:a16="http://schemas.microsoft.com/office/drawing/2014/main" id="{882D9ABF-0533-4A79-B70D-6D927914F3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2419" y="2970601"/>
            <a:ext cx="6699162" cy="3303503"/>
          </a:xfrm>
          <a:prstGeom prst="rect">
            <a:avLst/>
          </a:prstGeom>
        </p:spPr>
      </p:pic>
    </p:spTree>
    <p:extLst>
      <p:ext uri="{BB962C8B-B14F-4D97-AF65-F5344CB8AC3E}">
        <p14:creationId xmlns:p14="http://schemas.microsoft.com/office/powerpoint/2010/main" val="698451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512C90-D835-4D4C-AE4F-FFD17BF2EC29}"/>
              </a:ext>
            </a:extLst>
          </p:cNvPr>
          <p:cNvSpPr>
            <a:spLocks noGrp="1"/>
          </p:cNvSpPr>
          <p:nvPr>
            <p:ph type="body" sz="quarter" idx="13"/>
          </p:nvPr>
        </p:nvSpPr>
        <p:spPr>
          <a:xfrm>
            <a:off x="467545" y="295937"/>
            <a:ext cx="8208912" cy="610255"/>
          </a:xfrm>
        </p:spPr>
        <p:txBody>
          <a:bodyPr anchor="b">
            <a:normAutofit/>
          </a:bodyPr>
          <a:lstStyle/>
          <a:p>
            <a:r>
              <a:rPr lang="en-US" b="1" dirty="0"/>
              <a:t>Potential Hazards of Concern</a:t>
            </a:r>
          </a:p>
        </p:txBody>
      </p:sp>
      <p:sp>
        <p:nvSpPr>
          <p:cNvPr id="4" name="Slide Number Placeholder 3">
            <a:extLst>
              <a:ext uri="{FF2B5EF4-FFF2-40B4-BE49-F238E27FC236}">
                <a16:creationId xmlns:a16="http://schemas.microsoft.com/office/drawing/2014/main" id="{D67CA12D-6D31-4F58-A6A4-1B9B3CE84AC5}"/>
              </a:ext>
            </a:extLst>
          </p:cNvPr>
          <p:cNvSpPr>
            <a:spLocks noGrp="1"/>
          </p:cNvSpPr>
          <p:nvPr>
            <p:ph type="sldNum" sz="quarter" idx="4"/>
          </p:nvPr>
        </p:nvSpPr>
        <p:spPr>
          <a:xfrm>
            <a:off x="451550" y="6335889"/>
            <a:ext cx="510477" cy="253999"/>
          </a:xfrm>
        </p:spPr>
        <p:txBody>
          <a:bodyPr anchor="ctr">
            <a:normAutofit/>
          </a:bodyPr>
          <a:lstStyle/>
          <a:p>
            <a:pPr>
              <a:spcAft>
                <a:spcPts val="600"/>
              </a:spcAft>
            </a:pPr>
            <a:fld id="{3B3120AC-0FB0-4B1F-9EA2-DF78B8AED3C7}" type="slidenum">
              <a:rPr lang="en-GB" smtClean="0"/>
              <a:pPr>
                <a:spcAft>
                  <a:spcPts val="600"/>
                </a:spcAft>
              </a:pPr>
              <a:t>36</a:t>
            </a:fld>
            <a:endParaRPr lang="en-GB" dirty="0"/>
          </a:p>
        </p:txBody>
      </p:sp>
      <p:sp>
        <p:nvSpPr>
          <p:cNvPr id="15" name="Date Placeholder 4">
            <a:extLst>
              <a:ext uri="{FF2B5EF4-FFF2-40B4-BE49-F238E27FC236}">
                <a16:creationId xmlns:a16="http://schemas.microsoft.com/office/drawing/2014/main" id="{18772DF1-0FDE-4E2F-AB7C-C2DBE6F43148}"/>
              </a:ext>
            </a:extLst>
          </p:cNvPr>
          <p:cNvSpPr>
            <a:spLocks noGrp="1"/>
          </p:cNvSpPr>
          <p:nvPr>
            <p:ph type="dt" sz="half" idx="2"/>
          </p:nvPr>
        </p:nvSpPr>
        <p:spPr>
          <a:xfrm>
            <a:off x="962027" y="6335889"/>
            <a:ext cx="1343024" cy="253999"/>
          </a:xfrm>
        </p:spPr>
        <p:txBody>
          <a:bodyPr anchor="ctr">
            <a:normAutofit/>
          </a:bodyPr>
          <a:lstStyle/>
          <a:p>
            <a:pPr>
              <a:spcAft>
                <a:spcPts val="600"/>
              </a:spcAft>
            </a:pPr>
            <a:r>
              <a:rPr lang="en-US" dirty="0"/>
              <a:t>.</a:t>
            </a:r>
            <a:endParaRPr lang="en-GB" dirty="0"/>
          </a:p>
        </p:txBody>
      </p:sp>
      <p:sp>
        <p:nvSpPr>
          <p:cNvPr id="10" name="Content Placeholder 1">
            <a:extLst>
              <a:ext uri="{FF2B5EF4-FFF2-40B4-BE49-F238E27FC236}">
                <a16:creationId xmlns:a16="http://schemas.microsoft.com/office/drawing/2014/main" id="{A94E7711-927E-46D7-BD7F-C175BEF042AC}"/>
              </a:ext>
            </a:extLst>
          </p:cNvPr>
          <p:cNvSpPr txBox="1">
            <a:spLocks/>
          </p:cNvSpPr>
          <p:nvPr/>
        </p:nvSpPr>
        <p:spPr>
          <a:xfrm>
            <a:off x="451550" y="1194906"/>
            <a:ext cx="8229600" cy="4654102"/>
          </a:xfrm>
          <a:prstGeom prst="rect">
            <a:avLst/>
          </a:prstGeom>
        </p:spPr>
        <p:txBody>
          <a:bodyPr vert="horz" lIns="0" tIns="45720" rIns="0" bIns="45720" numCol="2" rtlCol="0">
            <a:normAutofit fontScale="92500" lnSpcReduction="10000"/>
          </a:bodyPr>
          <a:lstStyle>
            <a:lvl1pPr marL="342891" indent="-342891"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lgn="l" defTabSz="914377" rtl="0" eaLnBrk="1" latinLnBrk="0" hangingPunct="1">
              <a:spcBef>
                <a:spcPct val="20000"/>
              </a:spcBef>
              <a:buFont typeface="Arial" panose="020B0604020202020204" pitchFamily="34" charset="0"/>
              <a:buChar char="•"/>
              <a:defRPr sz="22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Earthquakes</a:t>
            </a:r>
            <a:r>
              <a:rPr lang="en-US" dirty="0">
                <a:solidFill>
                  <a:schemeClr val="accent1"/>
                </a:solidFill>
              </a:rPr>
              <a:t>*</a:t>
            </a:r>
          </a:p>
          <a:p>
            <a:r>
              <a:rPr lang="en-US" dirty="0"/>
              <a:t>Landslides</a:t>
            </a:r>
            <a:r>
              <a:rPr lang="en-US" dirty="0">
                <a:solidFill>
                  <a:schemeClr val="accent1"/>
                </a:solidFill>
              </a:rPr>
              <a:t>*</a:t>
            </a:r>
          </a:p>
          <a:p>
            <a:r>
              <a:rPr lang="en-US" dirty="0"/>
              <a:t>Flooding (Sea Level Rise)*</a:t>
            </a:r>
          </a:p>
          <a:p>
            <a:r>
              <a:rPr lang="en-US" dirty="0"/>
              <a:t>Dam and Levee Incidents</a:t>
            </a:r>
          </a:p>
          <a:p>
            <a:r>
              <a:rPr lang="en-US" dirty="0"/>
              <a:t>Wildfire</a:t>
            </a:r>
            <a:r>
              <a:rPr lang="en-US" dirty="0">
                <a:solidFill>
                  <a:schemeClr val="accent1"/>
                </a:solidFill>
              </a:rPr>
              <a:t>*</a:t>
            </a:r>
          </a:p>
          <a:p>
            <a:r>
              <a:rPr lang="en-US" dirty="0"/>
              <a:t>Agricultural Pests/Diseases</a:t>
            </a:r>
          </a:p>
          <a:p>
            <a:r>
              <a:rPr lang="en-US" dirty="0"/>
              <a:t>Aquatic Invasive Species</a:t>
            </a:r>
          </a:p>
          <a:p>
            <a:r>
              <a:rPr lang="en-US" dirty="0"/>
              <a:t>Droughts and Water Shortages</a:t>
            </a:r>
            <a:r>
              <a:rPr lang="en-US" dirty="0">
                <a:solidFill>
                  <a:schemeClr val="accent1"/>
                </a:solidFill>
              </a:rPr>
              <a:t>*</a:t>
            </a:r>
          </a:p>
          <a:p>
            <a:r>
              <a:rPr lang="en-US" dirty="0"/>
              <a:t>Energy Shortages and Resiliency (Electrical Power Shut-Offs)</a:t>
            </a:r>
          </a:p>
          <a:p>
            <a:pPr marL="0" indent="0">
              <a:buNone/>
            </a:pPr>
            <a:endParaRPr lang="en-US" dirty="0"/>
          </a:p>
          <a:p>
            <a:r>
              <a:rPr lang="en-US" dirty="0"/>
              <a:t>Epidemic/Pandemic/Vector Borne Disease</a:t>
            </a:r>
          </a:p>
          <a:p>
            <a:r>
              <a:rPr lang="en-US" dirty="0"/>
              <a:t>Extreme Heat</a:t>
            </a:r>
          </a:p>
          <a:p>
            <a:r>
              <a:rPr lang="en-US" dirty="0"/>
              <a:t>Severe Weather/High Winds</a:t>
            </a:r>
          </a:p>
          <a:p>
            <a:r>
              <a:rPr lang="en-US" dirty="0"/>
              <a:t>Tree Mortality</a:t>
            </a:r>
          </a:p>
          <a:p>
            <a:r>
              <a:rPr lang="en-US" dirty="0"/>
              <a:t>Climate Change</a:t>
            </a:r>
            <a:r>
              <a:rPr lang="en-US" dirty="0">
                <a:solidFill>
                  <a:schemeClr val="accent1"/>
                </a:solidFill>
              </a:rPr>
              <a:t>*</a:t>
            </a:r>
            <a:endParaRPr lang="en-US" dirty="0"/>
          </a:p>
          <a:p>
            <a:r>
              <a:rPr lang="en-US" dirty="0"/>
              <a:t>Hazardous Material Releases (Pesticide Use/Groundwater Contamination)</a:t>
            </a:r>
          </a:p>
          <a:p>
            <a:r>
              <a:rPr lang="en-US" dirty="0"/>
              <a:t>Oil Spills/Natural Gas Pipeline Hazards</a:t>
            </a:r>
          </a:p>
          <a:p>
            <a:r>
              <a:rPr lang="en-US" dirty="0"/>
              <a:t>Terrorism/Cyber Threats/Civil Disorder</a:t>
            </a:r>
          </a:p>
          <a:p>
            <a:endParaRPr lang="en-US" dirty="0"/>
          </a:p>
        </p:txBody>
      </p:sp>
      <p:sp>
        <p:nvSpPr>
          <p:cNvPr id="7" name="Footer Placeholder 5">
            <a:extLst>
              <a:ext uri="{FF2B5EF4-FFF2-40B4-BE49-F238E27FC236}">
                <a16:creationId xmlns:a16="http://schemas.microsoft.com/office/drawing/2014/main" id="{3AFAAFA4-DEAB-456C-B945-0452D652049B}"/>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
        <p:nvSpPr>
          <p:cNvPr id="2" name="Rectangle 1">
            <a:extLst>
              <a:ext uri="{FF2B5EF4-FFF2-40B4-BE49-F238E27FC236}">
                <a16:creationId xmlns:a16="http://schemas.microsoft.com/office/drawing/2014/main" id="{DAD020AC-BEC5-4161-BCDC-9713BDD46B86}"/>
              </a:ext>
            </a:extLst>
          </p:cNvPr>
          <p:cNvSpPr/>
          <p:nvPr/>
        </p:nvSpPr>
        <p:spPr>
          <a:xfrm>
            <a:off x="451549" y="5609851"/>
            <a:ext cx="8224907" cy="707886"/>
          </a:xfrm>
          <a:prstGeom prst="rect">
            <a:avLst/>
          </a:prstGeom>
        </p:spPr>
        <p:txBody>
          <a:bodyPr wrap="square">
            <a:spAutoFit/>
          </a:bodyPr>
          <a:lstStyle/>
          <a:p>
            <a:r>
              <a:rPr lang="en-US" sz="2000" b="1" i="1" dirty="0"/>
              <a:t>All theses hazards are addressed in 2018 California SHMP</a:t>
            </a:r>
          </a:p>
          <a:p>
            <a:r>
              <a:rPr lang="en-US" sz="2000" b="1" i="1" dirty="0">
                <a:solidFill>
                  <a:schemeClr val="accent1"/>
                </a:solidFill>
              </a:rPr>
              <a:t>*Hazard addressed in 2016 Sonoma County Operational Area HMP</a:t>
            </a:r>
          </a:p>
        </p:txBody>
      </p:sp>
    </p:spTree>
    <p:extLst>
      <p:ext uri="{BB962C8B-B14F-4D97-AF65-F5344CB8AC3E}">
        <p14:creationId xmlns:p14="http://schemas.microsoft.com/office/powerpoint/2010/main" val="1121139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512C90-D835-4D4C-AE4F-FFD17BF2EC29}"/>
              </a:ext>
            </a:extLst>
          </p:cNvPr>
          <p:cNvSpPr>
            <a:spLocks noGrp="1"/>
          </p:cNvSpPr>
          <p:nvPr>
            <p:ph type="body" sz="quarter" idx="13"/>
          </p:nvPr>
        </p:nvSpPr>
        <p:spPr>
          <a:xfrm>
            <a:off x="6275993" y="356897"/>
            <a:ext cx="2484543" cy="610255"/>
          </a:xfrm>
        </p:spPr>
        <p:txBody>
          <a:bodyPr/>
          <a:lstStyle/>
          <a:p>
            <a:r>
              <a:rPr lang="en-US" b="1" dirty="0"/>
              <a:t>Planning Area</a:t>
            </a:r>
          </a:p>
        </p:txBody>
      </p:sp>
      <p:sp>
        <p:nvSpPr>
          <p:cNvPr id="4" name="Slide Number Placeholder 3">
            <a:extLst>
              <a:ext uri="{FF2B5EF4-FFF2-40B4-BE49-F238E27FC236}">
                <a16:creationId xmlns:a16="http://schemas.microsoft.com/office/drawing/2014/main" id="{D67CA12D-6D31-4F58-A6A4-1B9B3CE84AC5}"/>
              </a:ext>
            </a:extLst>
          </p:cNvPr>
          <p:cNvSpPr>
            <a:spLocks noGrp="1"/>
          </p:cNvSpPr>
          <p:nvPr>
            <p:ph type="sldNum" sz="quarter" idx="4"/>
          </p:nvPr>
        </p:nvSpPr>
        <p:spPr/>
        <p:txBody>
          <a:bodyPr/>
          <a:lstStyle/>
          <a:p>
            <a:fld id="{3B3120AC-0FB0-4B1F-9EA2-DF78B8AED3C7}" type="slidenum">
              <a:rPr lang="en-GB" smtClean="0"/>
              <a:pPr/>
              <a:t>37</a:t>
            </a:fld>
            <a:endParaRPr lang="en-GB" dirty="0"/>
          </a:p>
        </p:txBody>
      </p:sp>
      <p:sp>
        <p:nvSpPr>
          <p:cNvPr id="10" name="Footer Placeholder 5">
            <a:extLst>
              <a:ext uri="{FF2B5EF4-FFF2-40B4-BE49-F238E27FC236}">
                <a16:creationId xmlns:a16="http://schemas.microsoft.com/office/drawing/2014/main" id="{0ABCB911-06AA-48E1-B0D3-76B55EBB192A}"/>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5" name="Picture 4">
            <a:extLst>
              <a:ext uri="{FF2B5EF4-FFF2-40B4-BE49-F238E27FC236}">
                <a16:creationId xmlns:a16="http://schemas.microsoft.com/office/drawing/2014/main" id="{9B1CD67A-9B36-405A-A275-F22D65539E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18" b="4063"/>
          <a:stretch/>
        </p:blipFill>
        <p:spPr>
          <a:xfrm>
            <a:off x="462060" y="78628"/>
            <a:ext cx="5644450" cy="6655764"/>
          </a:xfrm>
          <a:prstGeom prst="rect">
            <a:avLst/>
          </a:prstGeom>
        </p:spPr>
      </p:pic>
    </p:spTree>
    <p:extLst>
      <p:ext uri="{BB962C8B-B14F-4D97-AF65-F5344CB8AC3E}">
        <p14:creationId xmlns:p14="http://schemas.microsoft.com/office/powerpoint/2010/main" val="902832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7CA12D-6D31-4F58-A6A4-1B9B3CE84AC5}"/>
              </a:ext>
            </a:extLst>
          </p:cNvPr>
          <p:cNvSpPr>
            <a:spLocks noGrp="1"/>
          </p:cNvSpPr>
          <p:nvPr>
            <p:ph type="sldNum" sz="quarter" idx="4"/>
          </p:nvPr>
        </p:nvSpPr>
        <p:spPr/>
        <p:txBody>
          <a:bodyPr/>
          <a:lstStyle/>
          <a:p>
            <a:fld id="{3B3120AC-0FB0-4B1F-9EA2-DF78B8AED3C7}" type="slidenum">
              <a:rPr lang="en-GB" smtClean="0"/>
              <a:pPr/>
              <a:t>38</a:t>
            </a:fld>
            <a:endParaRPr lang="en-GB" dirty="0"/>
          </a:p>
        </p:txBody>
      </p:sp>
      <p:sp>
        <p:nvSpPr>
          <p:cNvPr id="10" name="Footer Placeholder 5">
            <a:extLst>
              <a:ext uri="{FF2B5EF4-FFF2-40B4-BE49-F238E27FC236}">
                <a16:creationId xmlns:a16="http://schemas.microsoft.com/office/drawing/2014/main" id="{0ABCB911-06AA-48E1-B0D3-76B55EBB192A}"/>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5" name="Picture 4">
            <a:extLst>
              <a:ext uri="{FF2B5EF4-FFF2-40B4-BE49-F238E27FC236}">
                <a16:creationId xmlns:a16="http://schemas.microsoft.com/office/drawing/2014/main" id="{9B1CD67A-9B36-405A-A275-F22D65539E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96" b="4150"/>
          <a:stretch/>
        </p:blipFill>
        <p:spPr>
          <a:xfrm>
            <a:off x="436010" y="94593"/>
            <a:ext cx="5650146" cy="6650521"/>
          </a:xfrm>
          <a:prstGeom prst="rect">
            <a:avLst/>
          </a:prstGeom>
        </p:spPr>
      </p:pic>
      <p:sp>
        <p:nvSpPr>
          <p:cNvPr id="8" name="Text Placeholder 2">
            <a:extLst>
              <a:ext uri="{FF2B5EF4-FFF2-40B4-BE49-F238E27FC236}">
                <a16:creationId xmlns:a16="http://schemas.microsoft.com/office/drawing/2014/main" id="{0038C1A1-A67D-444C-8E4F-4971229B346D}"/>
              </a:ext>
            </a:extLst>
          </p:cNvPr>
          <p:cNvSpPr>
            <a:spLocks noGrp="1"/>
          </p:cNvSpPr>
          <p:nvPr>
            <p:ph type="body" sz="quarter" idx="13"/>
          </p:nvPr>
        </p:nvSpPr>
        <p:spPr>
          <a:xfrm>
            <a:off x="6411309" y="356897"/>
            <a:ext cx="2265147" cy="610255"/>
          </a:xfrm>
        </p:spPr>
        <p:txBody>
          <a:bodyPr/>
          <a:lstStyle/>
          <a:p>
            <a:r>
              <a:rPr lang="en-US" b="1" dirty="0"/>
              <a:t>Fire History</a:t>
            </a:r>
          </a:p>
        </p:txBody>
      </p:sp>
    </p:spTree>
    <p:extLst>
      <p:ext uri="{BB962C8B-B14F-4D97-AF65-F5344CB8AC3E}">
        <p14:creationId xmlns:p14="http://schemas.microsoft.com/office/powerpoint/2010/main" val="397297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512C90-D835-4D4C-AE4F-FFD17BF2EC29}"/>
              </a:ext>
            </a:extLst>
          </p:cNvPr>
          <p:cNvSpPr>
            <a:spLocks noGrp="1"/>
          </p:cNvSpPr>
          <p:nvPr>
            <p:ph type="body" sz="quarter" idx="13"/>
          </p:nvPr>
        </p:nvSpPr>
        <p:spPr>
          <a:xfrm>
            <a:off x="6119897" y="356897"/>
            <a:ext cx="2556559" cy="610255"/>
          </a:xfrm>
        </p:spPr>
        <p:txBody>
          <a:bodyPr/>
          <a:lstStyle/>
          <a:p>
            <a:r>
              <a:rPr lang="en-US" b="1" dirty="0"/>
              <a:t>Fire Hazard Severity Zones</a:t>
            </a:r>
          </a:p>
        </p:txBody>
      </p:sp>
      <p:sp>
        <p:nvSpPr>
          <p:cNvPr id="4" name="Slide Number Placeholder 3">
            <a:extLst>
              <a:ext uri="{FF2B5EF4-FFF2-40B4-BE49-F238E27FC236}">
                <a16:creationId xmlns:a16="http://schemas.microsoft.com/office/drawing/2014/main" id="{D67CA12D-6D31-4F58-A6A4-1B9B3CE84AC5}"/>
              </a:ext>
            </a:extLst>
          </p:cNvPr>
          <p:cNvSpPr>
            <a:spLocks noGrp="1"/>
          </p:cNvSpPr>
          <p:nvPr>
            <p:ph type="sldNum" sz="quarter" idx="4"/>
          </p:nvPr>
        </p:nvSpPr>
        <p:spPr/>
        <p:txBody>
          <a:bodyPr/>
          <a:lstStyle/>
          <a:p>
            <a:fld id="{3B3120AC-0FB0-4B1F-9EA2-DF78B8AED3C7}" type="slidenum">
              <a:rPr lang="en-GB" smtClean="0"/>
              <a:pPr/>
              <a:t>39</a:t>
            </a:fld>
            <a:endParaRPr lang="en-GB" dirty="0"/>
          </a:p>
        </p:txBody>
      </p:sp>
      <p:sp>
        <p:nvSpPr>
          <p:cNvPr id="10" name="Footer Placeholder 5">
            <a:extLst>
              <a:ext uri="{FF2B5EF4-FFF2-40B4-BE49-F238E27FC236}">
                <a16:creationId xmlns:a16="http://schemas.microsoft.com/office/drawing/2014/main" id="{0ABCB911-06AA-48E1-B0D3-76B55EBB192A}"/>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5" name="Picture 4">
            <a:extLst>
              <a:ext uri="{FF2B5EF4-FFF2-40B4-BE49-F238E27FC236}">
                <a16:creationId xmlns:a16="http://schemas.microsoft.com/office/drawing/2014/main" id="{9B1CD67A-9B36-405A-A275-F22D65539E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51" b="3051"/>
          <a:stretch/>
        </p:blipFill>
        <p:spPr>
          <a:xfrm>
            <a:off x="451550" y="94790"/>
            <a:ext cx="5575854" cy="6652851"/>
          </a:xfrm>
          <a:prstGeom prst="rect">
            <a:avLst/>
          </a:prstGeom>
        </p:spPr>
      </p:pic>
    </p:spTree>
    <p:extLst>
      <p:ext uri="{BB962C8B-B14F-4D97-AF65-F5344CB8AC3E}">
        <p14:creationId xmlns:p14="http://schemas.microsoft.com/office/powerpoint/2010/main" val="127813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b="1" dirty="0">
                <a:latin typeface="Segoe UI" panose="020B0502040204020203" pitchFamily="34" charset="0"/>
              </a:rPr>
              <a:t>Introductions</a:t>
            </a:r>
          </a:p>
        </p:txBody>
      </p:sp>
      <p:sp>
        <p:nvSpPr>
          <p:cNvPr id="4" name="Slide Number Placeholder 3"/>
          <p:cNvSpPr>
            <a:spLocks noGrp="1"/>
          </p:cNvSpPr>
          <p:nvPr>
            <p:ph type="sldNum" sz="quarter" idx="4"/>
          </p:nvPr>
        </p:nvSpPr>
        <p:spPr/>
        <p:txBody>
          <a:bodyPr/>
          <a:lstStyle/>
          <a:p>
            <a:fld id="{3B3120AC-0FB0-4B1F-9EA2-DF78B8AED3C7}" type="slidenum">
              <a:rPr lang="en-GB" smtClean="0"/>
              <a:pPr/>
              <a:t>4</a:t>
            </a:fld>
            <a:endParaRPr lang="en-GB" dirty="0"/>
          </a:p>
        </p:txBody>
      </p:sp>
      <p:sp>
        <p:nvSpPr>
          <p:cNvPr id="7" name="Content Placeholder 1">
            <a:extLst>
              <a:ext uri="{FF2B5EF4-FFF2-40B4-BE49-F238E27FC236}">
                <a16:creationId xmlns:a16="http://schemas.microsoft.com/office/drawing/2014/main" id="{E7A4FBF2-FC8C-4B76-ADCB-824DC011D79E}"/>
              </a:ext>
            </a:extLst>
          </p:cNvPr>
          <p:cNvSpPr>
            <a:spLocks noGrp="1"/>
          </p:cNvSpPr>
          <p:nvPr>
            <p:ph idx="1"/>
          </p:nvPr>
        </p:nvSpPr>
        <p:spPr>
          <a:xfrm>
            <a:off x="451550" y="1245963"/>
            <a:ext cx="8240900" cy="5089926"/>
          </a:xfrm>
        </p:spPr>
        <p:txBody>
          <a:bodyPr>
            <a:normAutofit/>
          </a:bodyPr>
          <a:lstStyle/>
          <a:p>
            <a:r>
              <a:rPr lang="en-US" dirty="0"/>
              <a:t>Valley of the Moon Water District</a:t>
            </a:r>
          </a:p>
          <a:p>
            <a:pPr lvl="1"/>
            <a:r>
              <a:rPr lang="en-US" dirty="0"/>
              <a:t>Christopher Petlock</a:t>
            </a:r>
          </a:p>
          <a:p>
            <a:pPr lvl="2"/>
            <a:r>
              <a:rPr lang="en-US" dirty="0"/>
              <a:t>Project Manager</a:t>
            </a:r>
          </a:p>
          <a:p>
            <a:r>
              <a:rPr lang="en-US" dirty="0"/>
              <a:t>Wood Environment &amp; Infrastructure Solutions, Inc.</a:t>
            </a:r>
          </a:p>
          <a:p>
            <a:pPr lvl="1"/>
            <a:r>
              <a:rPr lang="en-US" dirty="0"/>
              <a:t>Jeff Brislawn, CFM</a:t>
            </a:r>
          </a:p>
          <a:p>
            <a:pPr lvl="2"/>
            <a:r>
              <a:rPr lang="en-US" dirty="0"/>
              <a:t>Hazard Mitigation Lead</a:t>
            </a:r>
          </a:p>
          <a:p>
            <a:pPr lvl="1"/>
            <a:r>
              <a:rPr lang="en-US" dirty="0"/>
              <a:t>Juliana Prosperi, AICP</a:t>
            </a:r>
          </a:p>
          <a:p>
            <a:pPr lvl="2"/>
            <a:r>
              <a:rPr lang="en-US" dirty="0"/>
              <a:t>Project Manager </a:t>
            </a:r>
          </a:p>
          <a:p>
            <a:endParaRPr lang="en-US" dirty="0"/>
          </a:p>
        </p:txBody>
      </p:sp>
      <p:sp>
        <p:nvSpPr>
          <p:cNvPr id="5" name="Footer Placeholder 5">
            <a:extLst>
              <a:ext uri="{FF2B5EF4-FFF2-40B4-BE49-F238E27FC236}">
                <a16:creationId xmlns:a16="http://schemas.microsoft.com/office/drawing/2014/main" id="{820C3982-9B78-4C27-9DFA-1E21A65F4CD7}"/>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2438159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512C90-D835-4D4C-AE4F-FFD17BF2EC29}"/>
              </a:ext>
            </a:extLst>
          </p:cNvPr>
          <p:cNvSpPr>
            <a:spLocks noGrp="1"/>
          </p:cNvSpPr>
          <p:nvPr>
            <p:ph type="body" sz="quarter" idx="13"/>
          </p:nvPr>
        </p:nvSpPr>
        <p:spPr>
          <a:xfrm>
            <a:off x="6053959" y="356897"/>
            <a:ext cx="2622498" cy="610255"/>
          </a:xfrm>
        </p:spPr>
        <p:txBody>
          <a:bodyPr/>
          <a:lstStyle/>
          <a:p>
            <a:r>
              <a:rPr lang="en-US" b="1" dirty="0"/>
              <a:t>Flood Hazards</a:t>
            </a:r>
          </a:p>
        </p:txBody>
      </p:sp>
      <p:sp>
        <p:nvSpPr>
          <p:cNvPr id="4" name="Slide Number Placeholder 3">
            <a:extLst>
              <a:ext uri="{FF2B5EF4-FFF2-40B4-BE49-F238E27FC236}">
                <a16:creationId xmlns:a16="http://schemas.microsoft.com/office/drawing/2014/main" id="{D67CA12D-6D31-4F58-A6A4-1B9B3CE84AC5}"/>
              </a:ext>
            </a:extLst>
          </p:cNvPr>
          <p:cNvSpPr>
            <a:spLocks noGrp="1"/>
          </p:cNvSpPr>
          <p:nvPr>
            <p:ph type="sldNum" sz="quarter" idx="4"/>
          </p:nvPr>
        </p:nvSpPr>
        <p:spPr/>
        <p:txBody>
          <a:bodyPr/>
          <a:lstStyle/>
          <a:p>
            <a:fld id="{3B3120AC-0FB0-4B1F-9EA2-DF78B8AED3C7}" type="slidenum">
              <a:rPr lang="en-GB" smtClean="0"/>
              <a:pPr/>
              <a:t>40</a:t>
            </a:fld>
            <a:endParaRPr lang="en-GB" dirty="0"/>
          </a:p>
        </p:txBody>
      </p:sp>
      <p:sp>
        <p:nvSpPr>
          <p:cNvPr id="10" name="Footer Placeholder 5">
            <a:extLst>
              <a:ext uri="{FF2B5EF4-FFF2-40B4-BE49-F238E27FC236}">
                <a16:creationId xmlns:a16="http://schemas.microsoft.com/office/drawing/2014/main" id="{0ABCB911-06AA-48E1-B0D3-76B55EBB192A}"/>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5" name="Picture 4">
            <a:extLst>
              <a:ext uri="{FF2B5EF4-FFF2-40B4-BE49-F238E27FC236}">
                <a16:creationId xmlns:a16="http://schemas.microsoft.com/office/drawing/2014/main" id="{9B1CD67A-9B36-405A-A275-F22D65539E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19" b="2934"/>
          <a:stretch/>
        </p:blipFill>
        <p:spPr>
          <a:xfrm>
            <a:off x="451550" y="82174"/>
            <a:ext cx="5602409" cy="6702534"/>
          </a:xfrm>
          <a:prstGeom prst="rect">
            <a:avLst/>
          </a:prstGeom>
        </p:spPr>
      </p:pic>
    </p:spTree>
    <p:extLst>
      <p:ext uri="{BB962C8B-B14F-4D97-AF65-F5344CB8AC3E}">
        <p14:creationId xmlns:p14="http://schemas.microsoft.com/office/powerpoint/2010/main" val="1133398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7CA12D-6D31-4F58-A6A4-1B9B3CE84AC5}"/>
              </a:ext>
            </a:extLst>
          </p:cNvPr>
          <p:cNvSpPr>
            <a:spLocks noGrp="1"/>
          </p:cNvSpPr>
          <p:nvPr>
            <p:ph type="sldNum" sz="quarter" idx="4"/>
          </p:nvPr>
        </p:nvSpPr>
        <p:spPr/>
        <p:txBody>
          <a:bodyPr/>
          <a:lstStyle/>
          <a:p>
            <a:fld id="{3B3120AC-0FB0-4B1F-9EA2-DF78B8AED3C7}" type="slidenum">
              <a:rPr lang="en-GB" smtClean="0"/>
              <a:pPr/>
              <a:t>41</a:t>
            </a:fld>
            <a:endParaRPr lang="en-GB" dirty="0"/>
          </a:p>
        </p:txBody>
      </p:sp>
      <p:sp>
        <p:nvSpPr>
          <p:cNvPr id="10" name="Footer Placeholder 5">
            <a:extLst>
              <a:ext uri="{FF2B5EF4-FFF2-40B4-BE49-F238E27FC236}">
                <a16:creationId xmlns:a16="http://schemas.microsoft.com/office/drawing/2014/main" id="{0ABCB911-06AA-48E1-B0D3-76B55EBB192A}"/>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5" name="Picture 4">
            <a:extLst>
              <a:ext uri="{FF2B5EF4-FFF2-40B4-BE49-F238E27FC236}">
                <a16:creationId xmlns:a16="http://schemas.microsoft.com/office/drawing/2014/main" id="{9B1CD67A-9B36-405A-A275-F22D65539E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79" r="2831" b="3849"/>
          <a:stretch/>
        </p:blipFill>
        <p:spPr>
          <a:xfrm>
            <a:off x="451550" y="88091"/>
            <a:ext cx="5514975" cy="6681817"/>
          </a:xfrm>
          <a:prstGeom prst="rect">
            <a:avLst/>
          </a:prstGeom>
        </p:spPr>
      </p:pic>
      <p:sp>
        <p:nvSpPr>
          <p:cNvPr id="8" name="Text Placeholder 2">
            <a:extLst>
              <a:ext uri="{FF2B5EF4-FFF2-40B4-BE49-F238E27FC236}">
                <a16:creationId xmlns:a16="http://schemas.microsoft.com/office/drawing/2014/main" id="{4B08D38C-09B3-4C3A-9AE3-BF2E20B28D77}"/>
              </a:ext>
            </a:extLst>
          </p:cNvPr>
          <p:cNvSpPr>
            <a:spLocks noGrp="1"/>
          </p:cNvSpPr>
          <p:nvPr>
            <p:ph type="body" sz="quarter" idx="13"/>
          </p:nvPr>
        </p:nvSpPr>
        <p:spPr>
          <a:xfrm>
            <a:off x="6053959" y="356897"/>
            <a:ext cx="2806262" cy="610255"/>
          </a:xfrm>
        </p:spPr>
        <p:txBody>
          <a:bodyPr/>
          <a:lstStyle/>
          <a:p>
            <a:r>
              <a:rPr lang="en-US" b="1" dirty="0"/>
              <a:t>Ground Shaking</a:t>
            </a:r>
          </a:p>
        </p:txBody>
      </p:sp>
    </p:spTree>
    <p:extLst>
      <p:ext uri="{BB962C8B-B14F-4D97-AF65-F5344CB8AC3E}">
        <p14:creationId xmlns:p14="http://schemas.microsoft.com/office/powerpoint/2010/main" val="716344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512C90-D835-4D4C-AE4F-FFD17BF2EC29}"/>
              </a:ext>
            </a:extLst>
          </p:cNvPr>
          <p:cNvSpPr>
            <a:spLocks noGrp="1"/>
          </p:cNvSpPr>
          <p:nvPr>
            <p:ph type="body" sz="quarter" idx="13"/>
          </p:nvPr>
        </p:nvSpPr>
        <p:spPr>
          <a:xfrm>
            <a:off x="5985137" y="356897"/>
            <a:ext cx="2691319" cy="610255"/>
          </a:xfrm>
        </p:spPr>
        <p:txBody>
          <a:bodyPr/>
          <a:lstStyle/>
          <a:p>
            <a:r>
              <a:rPr lang="en-US" b="1" dirty="0"/>
              <a:t>Landslide Susceptibility</a:t>
            </a:r>
          </a:p>
        </p:txBody>
      </p:sp>
      <p:sp>
        <p:nvSpPr>
          <p:cNvPr id="4" name="Slide Number Placeholder 3">
            <a:extLst>
              <a:ext uri="{FF2B5EF4-FFF2-40B4-BE49-F238E27FC236}">
                <a16:creationId xmlns:a16="http://schemas.microsoft.com/office/drawing/2014/main" id="{D67CA12D-6D31-4F58-A6A4-1B9B3CE84AC5}"/>
              </a:ext>
            </a:extLst>
          </p:cNvPr>
          <p:cNvSpPr>
            <a:spLocks noGrp="1"/>
          </p:cNvSpPr>
          <p:nvPr>
            <p:ph type="sldNum" sz="quarter" idx="4"/>
          </p:nvPr>
        </p:nvSpPr>
        <p:spPr/>
        <p:txBody>
          <a:bodyPr/>
          <a:lstStyle/>
          <a:p>
            <a:fld id="{3B3120AC-0FB0-4B1F-9EA2-DF78B8AED3C7}" type="slidenum">
              <a:rPr lang="en-GB" smtClean="0"/>
              <a:pPr/>
              <a:t>42</a:t>
            </a:fld>
            <a:endParaRPr lang="en-GB" dirty="0"/>
          </a:p>
        </p:txBody>
      </p:sp>
      <p:sp>
        <p:nvSpPr>
          <p:cNvPr id="10" name="Footer Placeholder 5">
            <a:extLst>
              <a:ext uri="{FF2B5EF4-FFF2-40B4-BE49-F238E27FC236}">
                <a16:creationId xmlns:a16="http://schemas.microsoft.com/office/drawing/2014/main" id="{0ABCB911-06AA-48E1-B0D3-76B55EBB192A}"/>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5" name="Picture 4">
            <a:extLst>
              <a:ext uri="{FF2B5EF4-FFF2-40B4-BE49-F238E27FC236}">
                <a16:creationId xmlns:a16="http://schemas.microsoft.com/office/drawing/2014/main" id="{9B1CD67A-9B36-405A-A275-F22D65539E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80" r="3830" b="3786"/>
          <a:stretch/>
        </p:blipFill>
        <p:spPr>
          <a:xfrm>
            <a:off x="451550" y="115976"/>
            <a:ext cx="5397113" cy="6626048"/>
          </a:xfrm>
          <a:prstGeom prst="rect">
            <a:avLst/>
          </a:prstGeom>
        </p:spPr>
      </p:pic>
    </p:spTree>
    <p:extLst>
      <p:ext uri="{BB962C8B-B14F-4D97-AF65-F5344CB8AC3E}">
        <p14:creationId xmlns:p14="http://schemas.microsoft.com/office/powerpoint/2010/main" val="2304315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512C90-D835-4D4C-AE4F-FFD17BF2EC29}"/>
              </a:ext>
            </a:extLst>
          </p:cNvPr>
          <p:cNvSpPr>
            <a:spLocks noGrp="1"/>
          </p:cNvSpPr>
          <p:nvPr>
            <p:ph type="body" sz="quarter" idx="13"/>
          </p:nvPr>
        </p:nvSpPr>
        <p:spPr>
          <a:xfrm>
            <a:off x="5959365" y="356897"/>
            <a:ext cx="2717091" cy="610255"/>
          </a:xfrm>
        </p:spPr>
        <p:txBody>
          <a:bodyPr/>
          <a:lstStyle/>
          <a:p>
            <a:r>
              <a:rPr lang="en-US" b="1" dirty="0"/>
              <a:t>Liquefaction Potential</a:t>
            </a:r>
          </a:p>
        </p:txBody>
      </p:sp>
      <p:sp>
        <p:nvSpPr>
          <p:cNvPr id="4" name="Slide Number Placeholder 3">
            <a:extLst>
              <a:ext uri="{FF2B5EF4-FFF2-40B4-BE49-F238E27FC236}">
                <a16:creationId xmlns:a16="http://schemas.microsoft.com/office/drawing/2014/main" id="{D67CA12D-6D31-4F58-A6A4-1B9B3CE84AC5}"/>
              </a:ext>
            </a:extLst>
          </p:cNvPr>
          <p:cNvSpPr>
            <a:spLocks noGrp="1"/>
          </p:cNvSpPr>
          <p:nvPr>
            <p:ph type="sldNum" sz="quarter" idx="4"/>
          </p:nvPr>
        </p:nvSpPr>
        <p:spPr/>
        <p:txBody>
          <a:bodyPr/>
          <a:lstStyle/>
          <a:p>
            <a:fld id="{3B3120AC-0FB0-4B1F-9EA2-DF78B8AED3C7}" type="slidenum">
              <a:rPr lang="en-GB" smtClean="0"/>
              <a:pPr/>
              <a:t>43</a:t>
            </a:fld>
            <a:endParaRPr lang="en-GB" dirty="0"/>
          </a:p>
        </p:txBody>
      </p:sp>
      <p:sp>
        <p:nvSpPr>
          <p:cNvPr id="10" name="Footer Placeholder 5">
            <a:extLst>
              <a:ext uri="{FF2B5EF4-FFF2-40B4-BE49-F238E27FC236}">
                <a16:creationId xmlns:a16="http://schemas.microsoft.com/office/drawing/2014/main" id="{0ABCB911-06AA-48E1-B0D3-76B55EBB192A}"/>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5" name="Picture 4">
            <a:extLst>
              <a:ext uri="{FF2B5EF4-FFF2-40B4-BE49-F238E27FC236}">
                <a16:creationId xmlns:a16="http://schemas.microsoft.com/office/drawing/2014/main" id="{9B1CD67A-9B36-405A-A275-F22D65539E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70" r="3518" b="3709"/>
          <a:stretch/>
        </p:blipFill>
        <p:spPr>
          <a:xfrm>
            <a:off x="401354" y="102000"/>
            <a:ext cx="5432255" cy="6654000"/>
          </a:xfrm>
          <a:prstGeom prst="rect">
            <a:avLst/>
          </a:prstGeom>
        </p:spPr>
      </p:pic>
    </p:spTree>
    <p:extLst>
      <p:ext uri="{BB962C8B-B14F-4D97-AF65-F5344CB8AC3E}">
        <p14:creationId xmlns:p14="http://schemas.microsoft.com/office/powerpoint/2010/main" val="3980172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512C90-D835-4D4C-AE4F-FFD17BF2EC29}"/>
              </a:ext>
            </a:extLst>
          </p:cNvPr>
          <p:cNvSpPr>
            <a:spLocks noGrp="1"/>
          </p:cNvSpPr>
          <p:nvPr>
            <p:ph type="body" sz="quarter" idx="13"/>
          </p:nvPr>
        </p:nvSpPr>
        <p:spPr>
          <a:xfrm>
            <a:off x="467545" y="356897"/>
            <a:ext cx="8208912" cy="610255"/>
          </a:xfrm>
        </p:spPr>
        <p:txBody>
          <a:bodyPr/>
          <a:lstStyle/>
          <a:p>
            <a:r>
              <a:rPr lang="en-US" b="1" dirty="0"/>
              <a:t>Terminology</a:t>
            </a:r>
          </a:p>
        </p:txBody>
      </p:sp>
      <p:sp>
        <p:nvSpPr>
          <p:cNvPr id="4" name="Slide Number Placeholder 3">
            <a:extLst>
              <a:ext uri="{FF2B5EF4-FFF2-40B4-BE49-F238E27FC236}">
                <a16:creationId xmlns:a16="http://schemas.microsoft.com/office/drawing/2014/main" id="{D67CA12D-6D31-4F58-A6A4-1B9B3CE84AC5}"/>
              </a:ext>
            </a:extLst>
          </p:cNvPr>
          <p:cNvSpPr>
            <a:spLocks noGrp="1"/>
          </p:cNvSpPr>
          <p:nvPr>
            <p:ph type="sldNum" sz="quarter" idx="4"/>
          </p:nvPr>
        </p:nvSpPr>
        <p:spPr/>
        <p:txBody>
          <a:bodyPr/>
          <a:lstStyle/>
          <a:p>
            <a:fld id="{3B3120AC-0FB0-4B1F-9EA2-DF78B8AED3C7}" type="slidenum">
              <a:rPr lang="en-GB" smtClean="0"/>
              <a:pPr/>
              <a:t>44</a:t>
            </a:fld>
            <a:endParaRPr lang="en-GB" dirty="0"/>
          </a:p>
        </p:txBody>
      </p:sp>
      <p:sp>
        <p:nvSpPr>
          <p:cNvPr id="7" name="Footer Placeholder 5">
            <a:extLst>
              <a:ext uri="{FF2B5EF4-FFF2-40B4-BE49-F238E27FC236}">
                <a16:creationId xmlns:a16="http://schemas.microsoft.com/office/drawing/2014/main" id="{39CCE966-A0B5-4B32-9205-E6DD2F55E9B7}"/>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
        <p:nvSpPr>
          <p:cNvPr id="9" name="Content Placeholder 1">
            <a:extLst>
              <a:ext uri="{FF2B5EF4-FFF2-40B4-BE49-F238E27FC236}">
                <a16:creationId xmlns:a16="http://schemas.microsoft.com/office/drawing/2014/main" id="{D56055FA-1F2A-48CF-B3C2-F750DE341D28}"/>
              </a:ext>
            </a:extLst>
          </p:cNvPr>
          <p:cNvSpPr>
            <a:spLocks noGrp="1"/>
          </p:cNvSpPr>
          <p:nvPr>
            <p:ph idx="1"/>
          </p:nvPr>
        </p:nvSpPr>
        <p:spPr>
          <a:xfrm>
            <a:off x="467545" y="1227190"/>
            <a:ext cx="8224905" cy="5108699"/>
          </a:xfrm>
        </p:spPr>
        <p:txBody>
          <a:bodyPr>
            <a:normAutofit/>
          </a:bodyPr>
          <a:lstStyle/>
          <a:p>
            <a:r>
              <a:rPr lang="en-US" sz="2200" b="1" dirty="0">
                <a:solidFill>
                  <a:srgbClr val="884B91"/>
                </a:solidFill>
              </a:rPr>
              <a:t>Hazard/Threat:  </a:t>
            </a:r>
            <a:r>
              <a:rPr lang="en-US" sz="2200" dirty="0">
                <a:solidFill>
                  <a:schemeClr val="tx1">
                    <a:lumMod val="50000"/>
                  </a:schemeClr>
                </a:solidFill>
              </a:rPr>
              <a:t>Act or phenomenon with potential to do harm</a:t>
            </a:r>
          </a:p>
          <a:p>
            <a:r>
              <a:rPr lang="en-US" sz="2200" b="1" dirty="0">
                <a:solidFill>
                  <a:srgbClr val="884B91"/>
                </a:solidFill>
              </a:rPr>
              <a:t>Vulnerability:  </a:t>
            </a:r>
            <a:r>
              <a:rPr lang="en-US" sz="2200" dirty="0">
                <a:solidFill>
                  <a:schemeClr val="tx1">
                    <a:lumMod val="50000"/>
                  </a:schemeClr>
                </a:solidFill>
              </a:rPr>
              <a:t>susceptibility to harm, damage, loss</a:t>
            </a:r>
          </a:p>
          <a:p>
            <a:r>
              <a:rPr lang="en-US" sz="2200" b="1" dirty="0">
                <a:solidFill>
                  <a:srgbClr val="884B91"/>
                </a:solidFill>
              </a:rPr>
              <a:t>Exposure:  </a:t>
            </a:r>
            <a:r>
              <a:rPr lang="en-US" sz="2200" dirty="0">
                <a:solidFill>
                  <a:schemeClr val="tx1">
                    <a:lumMod val="50000"/>
                  </a:schemeClr>
                </a:solidFill>
              </a:rPr>
              <a:t>People, property, systems or functions that could be lost to a hazard</a:t>
            </a:r>
          </a:p>
          <a:p>
            <a:r>
              <a:rPr lang="en-US" sz="2200" b="1" dirty="0">
                <a:solidFill>
                  <a:srgbClr val="884B91"/>
                </a:solidFill>
              </a:rPr>
              <a:t>Risk: </a:t>
            </a:r>
            <a:r>
              <a:rPr lang="en-US" sz="2200" dirty="0">
                <a:solidFill>
                  <a:schemeClr val="tx1">
                    <a:lumMod val="50000"/>
                  </a:schemeClr>
                </a:solidFill>
              </a:rPr>
              <a:t>Combines hazard, vulnerability, exposure and probability</a:t>
            </a:r>
          </a:p>
          <a:p>
            <a:r>
              <a:rPr lang="en-US" sz="2200" b="1" dirty="0">
                <a:solidFill>
                  <a:srgbClr val="884B91"/>
                </a:solidFill>
              </a:rPr>
              <a:t>Mitigation: </a:t>
            </a:r>
            <a:r>
              <a:rPr lang="en-US" sz="2200" dirty="0">
                <a:solidFill>
                  <a:schemeClr val="tx1">
                    <a:lumMod val="50000"/>
                  </a:schemeClr>
                </a:solidFill>
              </a:rPr>
              <a:t>Actions taken in advance of a hazard’s impact that reduce its severity</a:t>
            </a:r>
          </a:p>
          <a:p>
            <a:endParaRPr lang="en-US" dirty="0"/>
          </a:p>
        </p:txBody>
      </p:sp>
      <p:pic>
        <p:nvPicPr>
          <p:cNvPr id="10" name="Picture 9">
            <a:extLst>
              <a:ext uri="{FF2B5EF4-FFF2-40B4-BE49-F238E27FC236}">
                <a16:creationId xmlns:a16="http://schemas.microsoft.com/office/drawing/2014/main" id="{6D11101A-3F8E-43C3-AE07-CA9C3F59E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159" y="3502915"/>
            <a:ext cx="4423620" cy="2832974"/>
          </a:xfrm>
          <a:prstGeom prst="rect">
            <a:avLst/>
          </a:prstGeom>
        </p:spPr>
      </p:pic>
    </p:spTree>
    <p:extLst>
      <p:ext uri="{BB962C8B-B14F-4D97-AF65-F5344CB8AC3E}">
        <p14:creationId xmlns:p14="http://schemas.microsoft.com/office/powerpoint/2010/main" val="4262805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Community Engagement Strategy</a:t>
            </a:r>
          </a:p>
        </p:txBody>
      </p:sp>
      <p:sp>
        <p:nvSpPr>
          <p:cNvPr id="4" name="Slide Number Placeholder 3"/>
          <p:cNvSpPr>
            <a:spLocks noGrp="1"/>
          </p:cNvSpPr>
          <p:nvPr>
            <p:ph type="sldNum" sz="quarter" idx="11"/>
          </p:nvPr>
        </p:nvSpPr>
        <p:spPr/>
        <p:txBody>
          <a:bodyPr/>
          <a:lstStyle/>
          <a:p>
            <a:fld id="{3B3120AC-0FB0-4B1F-9EA2-DF78B8AED3C7}" type="slidenum">
              <a:rPr lang="en-GB" smtClean="0"/>
              <a:pPr/>
              <a:t>45</a:t>
            </a:fld>
            <a:endParaRPr lang="en-GB" dirty="0"/>
          </a:p>
        </p:txBody>
      </p:sp>
    </p:spTree>
    <p:extLst>
      <p:ext uri="{BB962C8B-B14F-4D97-AF65-F5344CB8AC3E}">
        <p14:creationId xmlns:p14="http://schemas.microsoft.com/office/powerpoint/2010/main" val="547455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00B274-5E74-414E-B730-E9EA61126CC7}"/>
              </a:ext>
            </a:extLst>
          </p:cNvPr>
          <p:cNvSpPr>
            <a:spLocks noGrp="1"/>
          </p:cNvSpPr>
          <p:nvPr>
            <p:ph idx="1"/>
          </p:nvPr>
        </p:nvSpPr>
        <p:spPr>
          <a:xfrm>
            <a:off x="457199" y="1126317"/>
            <a:ext cx="8460297" cy="437788"/>
          </a:xfrm>
        </p:spPr>
        <p:txBody>
          <a:bodyPr>
            <a:normAutofit lnSpcReduction="10000"/>
          </a:bodyPr>
          <a:lstStyle/>
          <a:p>
            <a:r>
              <a:rPr lang="en-US" dirty="0"/>
              <a:t>Opportunities at scheduled public meetings or events?</a:t>
            </a:r>
          </a:p>
        </p:txBody>
      </p:sp>
      <p:sp>
        <p:nvSpPr>
          <p:cNvPr id="4" name="Slide Number Placeholder 3">
            <a:extLst>
              <a:ext uri="{FF2B5EF4-FFF2-40B4-BE49-F238E27FC236}">
                <a16:creationId xmlns:a16="http://schemas.microsoft.com/office/drawing/2014/main" id="{9653F7FF-51DB-4FEF-8F7E-A6DB71774CFC}"/>
              </a:ext>
            </a:extLst>
          </p:cNvPr>
          <p:cNvSpPr>
            <a:spLocks noGrp="1"/>
          </p:cNvSpPr>
          <p:nvPr>
            <p:ph type="sldNum" sz="quarter" idx="4"/>
          </p:nvPr>
        </p:nvSpPr>
        <p:spPr/>
        <p:txBody>
          <a:bodyPr/>
          <a:lstStyle/>
          <a:p>
            <a:fld id="{3B3120AC-0FB0-4B1F-9EA2-DF78B8AED3C7}" type="slidenum">
              <a:rPr lang="en-GB" smtClean="0"/>
              <a:pPr/>
              <a:t>46</a:t>
            </a:fld>
            <a:endParaRPr lang="en-GB" dirty="0"/>
          </a:p>
        </p:txBody>
      </p:sp>
      <p:sp>
        <p:nvSpPr>
          <p:cNvPr id="7" name="Footer Placeholder 5">
            <a:extLst>
              <a:ext uri="{FF2B5EF4-FFF2-40B4-BE49-F238E27FC236}">
                <a16:creationId xmlns:a16="http://schemas.microsoft.com/office/drawing/2014/main" id="{D64313BC-0FE0-4A05-9619-12F3C2B697A8}"/>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11" name="Picture 10">
            <a:extLst>
              <a:ext uri="{FF2B5EF4-FFF2-40B4-BE49-F238E27FC236}">
                <a16:creationId xmlns:a16="http://schemas.microsoft.com/office/drawing/2014/main" id="{684F4C10-DA7C-4921-8B01-59197FE40A8D}"/>
              </a:ext>
            </a:extLst>
          </p:cNvPr>
          <p:cNvPicPr/>
          <p:nvPr/>
        </p:nvPicPr>
        <p:blipFill rotWithShape="1">
          <a:blip r:embed="rId3" cstate="print">
            <a:extLst>
              <a:ext uri="{28A0092B-C50C-407E-A947-70E740481C1C}">
                <a14:useLocalDpi xmlns:a14="http://schemas.microsoft.com/office/drawing/2010/main" val="0"/>
              </a:ext>
            </a:extLst>
          </a:blip>
          <a:srcRect t="-1" b="39427"/>
          <a:stretch/>
        </p:blipFill>
        <p:spPr bwMode="auto">
          <a:xfrm>
            <a:off x="1257402" y="3133613"/>
            <a:ext cx="6880581" cy="3126190"/>
          </a:xfrm>
          <a:prstGeom prst="rect">
            <a:avLst/>
          </a:prstGeom>
          <a:noFill/>
          <a:ln>
            <a:noFill/>
          </a:ln>
          <a:extLst>
            <a:ext uri="{53640926-AAD7-44D8-BBD7-CCE9431645EC}">
              <a14:shadowObscured xmlns:a14="http://schemas.microsoft.com/office/drawing/2010/main"/>
            </a:ext>
          </a:extLst>
        </p:spPr>
      </p:pic>
      <p:sp>
        <p:nvSpPr>
          <p:cNvPr id="14" name="Content Placeholder 1">
            <a:extLst>
              <a:ext uri="{FF2B5EF4-FFF2-40B4-BE49-F238E27FC236}">
                <a16:creationId xmlns:a16="http://schemas.microsoft.com/office/drawing/2014/main" id="{77363C31-6568-45E0-B500-F4D71F6B8D31}"/>
              </a:ext>
            </a:extLst>
          </p:cNvPr>
          <p:cNvSpPr txBox="1">
            <a:spLocks/>
          </p:cNvSpPr>
          <p:nvPr/>
        </p:nvSpPr>
        <p:spPr>
          <a:xfrm>
            <a:off x="467545" y="1564105"/>
            <a:ext cx="8460297" cy="1493422"/>
          </a:xfrm>
          <a:prstGeom prst="rect">
            <a:avLst/>
          </a:prstGeom>
        </p:spPr>
        <p:txBody>
          <a:bodyPr vert="horz" lIns="0" tIns="45720" rIns="0" bIns="45720" numCol="2" rtlCol="0">
            <a:normAutofit fontScale="92500" lnSpcReduction="20000"/>
          </a:bodyPr>
          <a:lstStyle>
            <a:lvl1pPr marL="342891" indent="-342891"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lgn="l" defTabSz="914377" rtl="0" eaLnBrk="1" latinLnBrk="0" hangingPunct="1">
              <a:spcBef>
                <a:spcPct val="20000"/>
              </a:spcBef>
              <a:buFont typeface="Arial" panose="020B0604020202020204" pitchFamily="34" charset="0"/>
              <a:buChar char="•"/>
              <a:defRPr sz="22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Website</a:t>
            </a:r>
          </a:p>
          <a:p>
            <a:pPr lvl="1"/>
            <a:r>
              <a:rPr lang="en-US" dirty="0"/>
              <a:t>Social Media</a:t>
            </a:r>
          </a:p>
          <a:p>
            <a:pPr lvl="1"/>
            <a:r>
              <a:rPr lang="en-US" dirty="0"/>
              <a:t>E-News</a:t>
            </a:r>
          </a:p>
          <a:p>
            <a:pPr lvl="1"/>
            <a:r>
              <a:rPr lang="en-US" dirty="0"/>
              <a:t>Newsletters</a:t>
            </a:r>
          </a:p>
          <a:p>
            <a:pPr lvl="1"/>
            <a:r>
              <a:rPr lang="en-US" dirty="0"/>
              <a:t>Online Public Survey</a:t>
            </a:r>
          </a:p>
          <a:p>
            <a:pPr lvl="1"/>
            <a:r>
              <a:rPr lang="en-US" dirty="0"/>
              <a:t>Pop-Up Events</a:t>
            </a:r>
          </a:p>
          <a:p>
            <a:pPr lvl="1"/>
            <a:r>
              <a:rPr lang="en-US" dirty="0"/>
              <a:t>Translation Services</a:t>
            </a:r>
          </a:p>
          <a:p>
            <a:pPr lvl="1"/>
            <a:r>
              <a:rPr lang="en-US" dirty="0"/>
              <a:t>Public Workshops</a:t>
            </a:r>
          </a:p>
        </p:txBody>
      </p:sp>
      <p:sp>
        <p:nvSpPr>
          <p:cNvPr id="12" name="Text Placeholder 2">
            <a:extLst>
              <a:ext uri="{FF2B5EF4-FFF2-40B4-BE49-F238E27FC236}">
                <a16:creationId xmlns:a16="http://schemas.microsoft.com/office/drawing/2014/main" id="{3718F647-5C54-4391-A93C-1586D1E719B6}"/>
              </a:ext>
            </a:extLst>
          </p:cNvPr>
          <p:cNvSpPr>
            <a:spLocks noGrp="1"/>
          </p:cNvSpPr>
          <p:nvPr>
            <p:ph type="body" sz="quarter" idx="13"/>
          </p:nvPr>
        </p:nvSpPr>
        <p:spPr>
          <a:xfrm>
            <a:off x="467545" y="356897"/>
            <a:ext cx="8208912" cy="610255"/>
          </a:xfrm>
        </p:spPr>
        <p:txBody>
          <a:bodyPr/>
          <a:lstStyle/>
          <a:p>
            <a:r>
              <a:rPr lang="en-US" b="1" dirty="0"/>
              <a:t>Community Engagement Strategy</a:t>
            </a:r>
          </a:p>
        </p:txBody>
      </p:sp>
    </p:spTree>
    <p:extLst>
      <p:ext uri="{BB962C8B-B14F-4D97-AF65-F5344CB8AC3E}">
        <p14:creationId xmlns:p14="http://schemas.microsoft.com/office/powerpoint/2010/main" val="3851561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53F7FF-51DB-4FEF-8F7E-A6DB71774CFC}"/>
              </a:ext>
            </a:extLst>
          </p:cNvPr>
          <p:cNvSpPr>
            <a:spLocks noGrp="1"/>
          </p:cNvSpPr>
          <p:nvPr>
            <p:ph type="sldNum" sz="quarter" idx="4"/>
          </p:nvPr>
        </p:nvSpPr>
        <p:spPr/>
        <p:txBody>
          <a:bodyPr/>
          <a:lstStyle/>
          <a:p>
            <a:fld id="{3B3120AC-0FB0-4B1F-9EA2-DF78B8AED3C7}" type="slidenum">
              <a:rPr lang="en-GB" smtClean="0"/>
              <a:pPr/>
              <a:t>47</a:t>
            </a:fld>
            <a:endParaRPr lang="en-GB" dirty="0"/>
          </a:p>
        </p:txBody>
      </p:sp>
      <p:sp>
        <p:nvSpPr>
          <p:cNvPr id="7" name="Footer Placeholder 5">
            <a:extLst>
              <a:ext uri="{FF2B5EF4-FFF2-40B4-BE49-F238E27FC236}">
                <a16:creationId xmlns:a16="http://schemas.microsoft.com/office/drawing/2014/main" id="{D64313BC-0FE0-4A05-9619-12F3C2B697A8}"/>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8" name="Picture 7">
            <a:extLst>
              <a:ext uri="{FF2B5EF4-FFF2-40B4-BE49-F238E27FC236}">
                <a16:creationId xmlns:a16="http://schemas.microsoft.com/office/drawing/2014/main" id="{A0E90806-1AEA-44D5-A050-F9E86B94E093}"/>
              </a:ext>
            </a:extLst>
          </p:cNvPr>
          <p:cNvPicPr>
            <a:picLocks noChangeAspect="1"/>
          </p:cNvPicPr>
          <p:nvPr/>
        </p:nvPicPr>
        <p:blipFill rotWithShape="1">
          <a:blip r:embed="rId3">
            <a:extLst>
              <a:ext uri="{28A0092B-C50C-407E-A947-70E740481C1C}">
                <a14:useLocalDpi xmlns:a14="http://schemas.microsoft.com/office/drawing/2010/main" val="0"/>
              </a:ext>
            </a:extLst>
          </a:blip>
          <a:srcRect t="182"/>
          <a:stretch/>
        </p:blipFill>
        <p:spPr>
          <a:xfrm>
            <a:off x="2364895" y="1071154"/>
            <a:ext cx="4582444" cy="5270164"/>
          </a:xfrm>
          <a:prstGeom prst="rect">
            <a:avLst/>
          </a:prstGeom>
        </p:spPr>
      </p:pic>
      <p:sp>
        <p:nvSpPr>
          <p:cNvPr id="9" name="Text Placeholder 2">
            <a:extLst>
              <a:ext uri="{FF2B5EF4-FFF2-40B4-BE49-F238E27FC236}">
                <a16:creationId xmlns:a16="http://schemas.microsoft.com/office/drawing/2014/main" id="{87B4AC39-5EE8-413B-9134-44D6328E525E}"/>
              </a:ext>
            </a:extLst>
          </p:cNvPr>
          <p:cNvSpPr>
            <a:spLocks noGrp="1"/>
          </p:cNvSpPr>
          <p:nvPr>
            <p:ph type="body" sz="quarter" idx="13"/>
          </p:nvPr>
        </p:nvSpPr>
        <p:spPr>
          <a:xfrm>
            <a:off x="468313" y="295275"/>
            <a:ext cx="8207375" cy="611188"/>
          </a:xfrm>
        </p:spPr>
        <p:txBody>
          <a:bodyPr/>
          <a:lstStyle/>
          <a:p>
            <a:r>
              <a:rPr lang="en-US" b="1" dirty="0"/>
              <a:t>LHMP Webpage</a:t>
            </a:r>
          </a:p>
        </p:txBody>
      </p:sp>
    </p:spTree>
    <p:extLst>
      <p:ext uri="{BB962C8B-B14F-4D97-AF65-F5344CB8AC3E}">
        <p14:creationId xmlns:p14="http://schemas.microsoft.com/office/powerpoint/2010/main" val="2842212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Data Collection Guide</a:t>
            </a:r>
          </a:p>
        </p:txBody>
      </p:sp>
      <p:sp>
        <p:nvSpPr>
          <p:cNvPr id="2" name="Slide Number Placeholder 1"/>
          <p:cNvSpPr>
            <a:spLocks noGrp="1"/>
          </p:cNvSpPr>
          <p:nvPr>
            <p:ph type="sldNum" sz="quarter" idx="11"/>
          </p:nvPr>
        </p:nvSpPr>
        <p:spPr/>
        <p:txBody>
          <a:bodyPr/>
          <a:lstStyle/>
          <a:p>
            <a:fld id="{3B3120AC-0FB0-4B1F-9EA2-DF78B8AED3C7}" type="slidenum">
              <a:rPr lang="en-GB" smtClean="0"/>
              <a:pPr/>
              <a:t>48</a:t>
            </a:fld>
            <a:endParaRPr lang="en-GB" dirty="0"/>
          </a:p>
        </p:txBody>
      </p:sp>
    </p:spTree>
    <p:extLst>
      <p:ext uri="{BB962C8B-B14F-4D97-AF65-F5344CB8AC3E}">
        <p14:creationId xmlns:p14="http://schemas.microsoft.com/office/powerpoint/2010/main" val="284036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1E420E-26DB-4D8B-8724-F0E54C14D922}"/>
              </a:ext>
            </a:extLst>
          </p:cNvPr>
          <p:cNvSpPr>
            <a:spLocks noGrp="1"/>
          </p:cNvSpPr>
          <p:nvPr>
            <p:ph idx="1"/>
          </p:nvPr>
        </p:nvSpPr>
        <p:spPr>
          <a:xfrm>
            <a:off x="451550" y="1129927"/>
            <a:ext cx="8067761" cy="5080750"/>
          </a:xfrm>
        </p:spPr>
        <p:txBody>
          <a:bodyPr>
            <a:normAutofit fontScale="77500" lnSpcReduction="20000"/>
          </a:bodyPr>
          <a:lstStyle/>
          <a:p>
            <a:pPr marL="0" indent="0">
              <a:buNone/>
            </a:pPr>
            <a:r>
              <a:rPr lang="en-US" b="1" dirty="0">
                <a:solidFill>
                  <a:schemeClr val="accent1"/>
                </a:solidFill>
              </a:rPr>
              <a:t>Valley of the Moon Water District</a:t>
            </a:r>
          </a:p>
          <a:p>
            <a:pPr lvl="1">
              <a:buFont typeface="Arial" panose="020B0604020202020204" pitchFamily="34" charset="0"/>
              <a:buChar char="•"/>
            </a:pPr>
            <a:r>
              <a:rPr lang="en-US" dirty="0"/>
              <a:t>2019 Water System Master Plan  </a:t>
            </a:r>
          </a:p>
          <a:p>
            <a:pPr lvl="1">
              <a:buFont typeface="Arial" panose="020B0604020202020204" pitchFamily="34" charset="0"/>
              <a:buChar char="•"/>
            </a:pPr>
            <a:r>
              <a:rPr lang="en-US" dirty="0"/>
              <a:t>2019 Water Quality Report </a:t>
            </a:r>
          </a:p>
          <a:p>
            <a:pPr lvl="1">
              <a:buFont typeface="Arial" panose="020B0604020202020204" pitchFamily="34" charset="0"/>
              <a:buChar char="•"/>
            </a:pPr>
            <a:r>
              <a:rPr lang="en-US" dirty="0"/>
              <a:t>2015 Urban Water Management Plan</a:t>
            </a:r>
          </a:p>
          <a:p>
            <a:pPr marL="0" indent="0">
              <a:buNone/>
            </a:pPr>
            <a:r>
              <a:rPr lang="en-US" b="1" dirty="0">
                <a:solidFill>
                  <a:schemeClr val="accent1"/>
                </a:solidFill>
              </a:rPr>
              <a:t>Sonoma County</a:t>
            </a:r>
          </a:p>
          <a:p>
            <a:pPr lvl="1">
              <a:buFont typeface="Arial" panose="020B0604020202020204" pitchFamily="34" charset="0"/>
              <a:buChar char="•"/>
            </a:pPr>
            <a:r>
              <a:rPr lang="en-US" dirty="0"/>
              <a:t>2018-2019 Sonoma County Civil Grand Jury Report </a:t>
            </a:r>
          </a:p>
          <a:p>
            <a:pPr lvl="1">
              <a:buFont typeface="Arial" panose="020B0604020202020204" pitchFamily="34" charset="0"/>
              <a:buChar char="•"/>
            </a:pPr>
            <a:r>
              <a:rPr lang="en-US" dirty="0"/>
              <a:t>2016 Sonoma County Operational Area HMP Update</a:t>
            </a:r>
          </a:p>
          <a:p>
            <a:pPr lvl="1">
              <a:buFont typeface="Arial" panose="020B0604020202020204" pitchFamily="34" charset="0"/>
              <a:buChar char="•"/>
            </a:pPr>
            <a:r>
              <a:rPr lang="en-US" dirty="0"/>
              <a:t>2016 Sonoma County Community Wildfire Protection Plan</a:t>
            </a:r>
          </a:p>
          <a:p>
            <a:pPr lvl="1">
              <a:buFont typeface="Arial" panose="020B0604020202020204" pitchFamily="34" charset="0"/>
              <a:buChar char="•"/>
            </a:pPr>
            <a:r>
              <a:rPr lang="en-US" dirty="0"/>
              <a:t>2014 General Plan 2020 – Public Safety Element</a:t>
            </a:r>
          </a:p>
          <a:p>
            <a:pPr lvl="1">
              <a:buFont typeface="Arial" panose="020B0604020202020204" pitchFamily="34" charset="0"/>
              <a:buChar char="•"/>
            </a:pPr>
            <a:r>
              <a:rPr lang="en-US" dirty="0"/>
              <a:t>2014 Climate Ready Sonoma County</a:t>
            </a:r>
          </a:p>
          <a:p>
            <a:pPr marL="0" indent="0">
              <a:buNone/>
            </a:pPr>
            <a:r>
              <a:rPr lang="en-US" b="1" dirty="0">
                <a:solidFill>
                  <a:schemeClr val="accent1"/>
                </a:solidFill>
              </a:rPr>
              <a:t>City of Sonoma</a:t>
            </a:r>
          </a:p>
          <a:p>
            <a:pPr lvl="1">
              <a:buFont typeface="Arial" panose="020B0604020202020204" pitchFamily="34" charset="0"/>
              <a:buChar char="•"/>
            </a:pPr>
            <a:r>
              <a:rPr lang="en-US" dirty="0"/>
              <a:t>2020 General Plan – Public Safety Element (2006)</a:t>
            </a:r>
          </a:p>
          <a:p>
            <a:pPr marL="0" indent="0">
              <a:buNone/>
            </a:pPr>
            <a:r>
              <a:rPr lang="en-US" b="1" dirty="0">
                <a:solidFill>
                  <a:schemeClr val="accent1"/>
                </a:solidFill>
              </a:rPr>
              <a:t>Sonoma County Water Agency</a:t>
            </a:r>
          </a:p>
          <a:p>
            <a:pPr lvl="1">
              <a:buFont typeface="Arial" panose="020B0604020202020204" pitchFamily="34" charset="0"/>
              <a:buChar char="•"/>
            </a:pPr>
            <a:r>
              <a:rPr lang="en-US" dirty="0">
                <a:solidFill>
                  <a:schemeClr val="tx1"/>
                </a:solidFill>
              </a:rPr>
              <a:t>2018 Sonoma County Water Agency LHMP</a:t>
            </a:r>
          </a:p>
          <a:p>
            <a:pPr lvl="1">
              <a:buFont typeface="Arial" panose="020B0604020202020204" pitchFamily="34" charset="0"/>
              <a:buChar char="•"/>
            </a:pPr>
            <a:r>
              <a:rPr lang="en-US" dirty="0">
                <a:solidFill>
                  <a:schemeClr val="tx1"/>
                </a:solidFill>
              </a:rPr>
              <a:t>2019 Regional Water Supply Resiliency Study</a:t>
            </a:r>
          </a:p>
          <a:p>
            <a:pPr marL="0" indent="-23813">
              <a:buNone/>
            </a:pPr>
            <a:r>
              <a:rPr lang="en-US" b="1" dirty="0">
                <a:solidFill>
                  <a:schemeClr val="accent1"/>
                </a:solidFill>
              </a:rPr>
              <a:t>Sonoma Valley Groundwater Sustainability Agency </a:t>
            </a:r>
          </a:p>
          <a:p>
            <a:pPr lvl="1">
              <a:buFont typeface="Arial" panose="020B0604020202020204" pitchFamily="34" charset="0"/>
              <a:buChar char="•"/>
            </a:pPr>
            <a:r>
              <a:rPr lang="en-US" dirty="0"/>
              <a:t>Draft Groundwater Sustainability Plan</a:t>
            </a:r>
          </a:p>
          <a:p>
            <a:pPr lvl="1"/>
            <a:endParaRPr lang="en-US" sz="2200" dirty="0"/>
          </a:p>
          <a:p>
            <a:endParaRPr lang="en-US" dirty="0"/>
          </a:p>
        </p:txBody>
      </p:sp>
      <p:sp>
        <p:nvSpPr>
          <p:cNvPr id="3" name="Text Placeholder 2">
            <a:extLst>
              <a:ext uri="{FF2B5EF4-FFF2-40B4-BE49-F238E27FC236}">
                <a16:creationId xmlns:a16="http://schemas.microsoft.com/office/drawing/2014/main" id="{02EE52C3-A0E7-4D20-AC2D-0A9FEB193759}"/>
              </a:ext>
            </a:extLst>
          </p:cNvPr>
          <p:cNvSpPr>
            <a:spLocks noGrp="1"/>
          </p:cNvSpPr>
          <p:nvPr>
            <p:ph type="body" sz="quarter" idx="13"/>
          </p:nvPr>
        </p:nvSpPr>
        <p:spPr>
          <a:xfrm>
            <a:off x="467545" y="422937"/>
            <a:ext cx="8208912" cy="610255"/>
          </a:xfrm>
        </p:spPr>
        <p:txBody>
          <a:bodyPr/>
          <a:lstStyle/>
          <a:p>
            <a:endParaRPr lang="en-US" b="1" dirty="0"/>
          </a:p>
          <a:p>
            <a:r>
              <a:rPr lang="en-US" b="1" dirty="0"/>
              <a:t>Hazard Information Resources</a:t>
            </a:r>
          </a:p>
        </p:txBody>
      </p:sp>
      <p:sp>
        <p:nvSpPr>
          <p:cNvPr id="4" name="Slide Number Placeholder 3">
            <a:extLst>
              <a:ext uri="{FF2B5EF4-FFF2-40B4-BE49-F238E27FC236}">
                <a16:creationId xmlns:a16="http://schemas.microsoft.com/office/drawing/2014/main" id="{96B12A77-D184-4BF9-B032-5E8DE72DA367}"/>
              </a:ext>
            </a:extLst>
          </p:cNvPr>
          <p:cNvSpPr>
            <a:spLocks noGrp="1"/>
          </p:cNvSpPr>
          <p:nvPr>
            <p:ph type="sldNum" sz="quarter" idx="4"/>
          </p:nvPr>
        </p:nvSpPr>
        <p:spPr/>
        <p:txBody>
          <a:bodyPr/>
          <a:lstStyle/>
          <a:p>
            <a:fld id="{3B3120AC-0FB0-4B1F-9EA2-DF78B8AED3C7}" type="slidenum">
              <a:rPr lang="en-GB" smtClean="0"/>
              <a:pPr/>
              <a:t>49</a:t>
            </a:fld>
            <a:endParaRPr lang="en-GB" dirty="0"/>
          </a:p>
        </p:txBody>
      </p:sp>
      <p:sp>
        <p:nvSpPr>
          <p:cNvPr id="9" name="Footer Placeholder 5">
            <a:extLst>
              <a:ext uri="{FF2B5EF4-FFF2-40B4-BE49-F238E27FC236}">
                <a16:creationId xmlns:a16="http://schemas.microsoft.com/office/drawing/2014/main" id="{77C17B79-3416-4660-967D-6DBE7138D402}"/>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334419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B3120AC-0FB0-4B1F-9EA2-DF78B8AED3C7}" type="slidenum">
              <a:rPr lang="en-GB" smtClean="0"/>
              <a:pPr/>
              <a:t>5</a:t>
            </a:fld>
            <a:endParaRPr lang="en-GB" dirty="0"/>
          </a:p>
        </p:txBody>
      </p:sp>
      <p:sp>
        <p:nvSpPr>
          <p:cNvPr id="3" name="Title 2"/>
          <p:cNvSpPr>
            <a:spLocks noGrp="1"/>
          </p:cNvSpPr>
          <p:nvPr>
            <p:ph type="ctrTitle"/>
          </p:nvPr>
        </p:nvSpPr>
        <p:spPr>
          <a:xfrm>
            <a:off x="425187" y="3600000"/>
            <a:ext cx="8165140" cy="1200000"/>
          </a:xfrm>
        </p:spPr>
        <p:txBody>
          <a:bodyPr/>
          <a:lstStyle/>
          <a:p>
            <a:r>
              <a:rPr lang="en-GB" dirty="0"/>
              <a:t>Mitigation Planning and the Disaster Mitigation Act</a:t>
            </a:r>
          </a:p>
        </p:txBody>
      </p:sp>
    </p:spTree>
    <p:extLst>
      <p:ext uri="{BB962C8B-B14F-4D97-AF65-F5344CB8AC3E}">
        <p14:creationId xmlns:p14="http://schemas.microsoft.com/office/powerpoint/2010/main" val="4253704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38200B-A563-4F05-A612-A82564A09CFA}"/>
              </a:ext>
            </a:extLst>
          </p:cNvPr>
          <p:cNvSpPr>
            <a:spLocks noGrp="1"/>
          </p:cNvSpPr>
          <p:nvPr>
            <p:ph idx="1"/>
          </p:nvPr>
        </p:nvSpPr>
        <p:spPr>
          <a:xfrm>
            <a:off x="457200" y="1417739"/>
            <a:ext cx="8040848" cy="4345498"/>
          </a:xfrm>
        </p:spPr>
        <p:txBody>
          <a:bodyPr>
            <a:normAutofit lnSpcReduction="10000"/>
          </a:bodyPr>
          <a:lstStyle/>
          <a:p>
            <a:r>
              <a:rPr lang="en-US" dirty="0"/>
              <a:t>GIS Data Needs List</a:t>
            </a:r>
          </a:p>
          <a:p>
            <a:r>
              <a:rPr lang="en-US" b="1" dirty="0">
                <a:solidFill>
                  <a:schemeClr val="accent1"/>
                </a:solidFill>
              </a:rPr>
              <a:t>Data Collection Guide</a:t>
            </a:r>
          </a:p>
          <a:p>
            <a:pPr lvl="1"/>
            <a:r>
              <a:rPr lang="en-US" dirty="0">
                <a:solidFill>
                  <a:schemeClr val="accent1"/>
                </a:solidFill>
              </a:rPr>
              <a:t>Worksheets #1 Hazard Identification</a:t>
            </a:r>
          </a:p>
          <a:p>
            <a:pPr lvl="1"/>
            <a:r>
              <a:rPr lang="en-US" dirty="0">
                <a:solidFill>
                  <a:schemeClr val="accent1"/>
                </a:solidFill>
              </a:rPr>
              <a:t>Worksheet #2 Historic Hazard Event</a:t>
            </a:r>
          </a:p>
          <a:p>
            <a:pPr lvl="1"/>
            <a:r>
              <a:rPr lang="en-US" dirty="0">
                <a:solidFill>
                  <a:schemeClr val="accent1"/>
                </a:solidFill>
              </a:rPr>
              <a:t>Worksheet #3 Vulnerability Assessment </a:t>
            </a:r>
          </a:p>
          <a:p>
            <a:pPr lvl="1"/>
            <a:r>
              <a:rPr lang="en-US" dirty="0">
                <a:solidFill>
                  <a:schemeClr val="accent1"/>
                </a:solidFill>
              </a:rPr>
              <a:t>Worksheet #4 Capability Assessment</a:t>
            </a:r>
          </a:p>
          <a:p>
            <a:r>
              <a:rPr lang="en-US" dirty="0"/>
              <a:t>Recent hazard events</a:t>
            </a:r>
          </a:p>
          <a:p>
            <a:r>
              <a:rPr lang="en-US" dirty="0"/>
              <a:t>Growth and development trends in Sonoma Valley</a:t>
            </a:r>
          </a:p>
          <a:p>
            <a:r>
              <a:rPr lang="en-US" dirty="0"/>
              <a:t>Recent updated plans and policies</a:t>
            </a:r>
          </a:p>
          <a:p>
            <a:r>
              <a:rPr lang="en-US" dirty="0"/>
              <a:t>Follow-up with key staff where needed</a:t>
            </a:r>
          </a:p>
          <a:p>
            <a:endParaRPr lang="en-US" dirty="0"/>
          </a:p>
        </p:txBody>
      </p:sp>
      <p:sp>
        <p:nvSpPr>
          <p:cNvPr id="3" name="Text Placeholder 2">
            <a:extLst>
              <a:ext uri="{FF2B5EF4-FFF2-40B4-BE49-F238E27FC236}">
                <a16:creationId xmlns:a16="http://schemas.microsoft.com/office/drawing/2014/main" id="{EAE7596E-D672-4E3B-87C9-BB6A2169E97D}"/>
              </a:ext>
            </a:extLst>
          </p:cNvPr>
          <p:cNvSpPr>
            <a:spLocks noGrp="1"/>
          </p:cNvSpPr>
          <p:nvPr>
            <p:ph type="body" sz="quarter" idx="13"/>
          </p:nvPr>
        </p:nvSpPr>
        <p:spPr>
          <a:xfrm>
            <a:off x="467545" y="397537"/>
            <a:ext cx="8208912" cy="610255"/>
          </a:xfrm>
        </p:spPr>
        <p:txBody>
          <a:bodyPr/>
          <a:lstStyle/>
          <a:p>
            <a:endParaRPr lang="en-US" b="1" dirty="0"/>
          </a:p>
          <a:p>
            <a:r>
              <a:rPr lang="en-US" b="1" dirty="0"/>
              <a:t>Initial Data Needs</a:t>
            </a:r>
          </a:p>
        </p:txBody>
      </p:sp>
      <p:sp>
        <p:nvSpPr>
          <p:cNvPr id="4" name="Slide Number Placeholder 3">
            <a:extLst>
              <a:ext uri="{FF2B5EF4-FFF2-40B4-BE49-F238E27FC236}">
                <a16:creationId xmlns:a16="http://schemas.microsoft.com/office/drawing/2014/main" id="{B9F772A5-5C36-494A-A1B3-D1324C8DD45F}"/>
              </a:ext>
            </a:extLst>
          </p:cNvPr>
          <p:cNvSpPr>
            <a:spLocks noGrp="1"/>
          </p:cNvSpPr>
          <p:nvPr>
            <p:ph type="sldNum" sz="quarter" idx="4"/>
          </p:nvPr>
        </p:nvSpPr>
        <p:spPr/>
        <p:txBody>
          <a:bodyPr/>
          <a:lstStyle/>
          <a:p>
            <a:fld id="{3B3120AC-0FB0-4B1F-9EA2-DF78B8AED3C7}" type="slidenum">
              <a:rPr lang="en-GB" smtClean="0"/>
              <a:pPr/>
              <a:t>50</a:t>
            </a:fld>
            <a:endParaRPr lang="en-GB" dirty="0"/>
          </a:p>
        </p:txBody>
      </p:sp>
      <p:sp>
        <p:nvSpPr>
          <p:cNvPr id="7" name="Footer Placeholder 5">
            <a:extLst>
              <a:ext uri="{FF2B5EF4-FFF2-40B4-BE49-F238E27FC236}">
                <a16:creationId xmlns:a16="http://schemas.microsoft.com/office/drawing/2014/main" id="{16D121F2-BD13-40F4-B92B-55F19A775323}"/>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1988983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B3120AC-0FB0-4B1F-9EA2-DF78B8AED3C7}" type="slidenum">
              <a:rPr lang="en-GB" smtClean="0"/>
              <a:pPr/>
              <a:t>51</a:t>
            </a:fld>
            <a:endParaRPr lang="en-GB" dirty="0"/>
          </a:p>
        </p:txBody>
      </p:sp>
      <p:sp>
        <p:nvSpPr>
          <p:cNvPr id="3" name="Title 2"/>
          <p:cNvSpPr>
            <a:spLocks noGrp="1"/>
          </p:cNvSpPr>
          <p:nvPr>
            <p:ph type="ctrTitle"/>
          </p:nvPr>
        </p:nvSpPr>
        <p:spPr/>
        <p:txBody>
          <a:bodyPr/>
          <a:lstStyle/>
          <a:p>
            <a:r>
              <a:rPr lang="en-GB" dirty="0"/>
              <a:t>Schedule</a:t>
            </a:r>
          </a:p>
        </p:txBody>
      </p:sp>
    </p:spTree>
    <p:extLst>
      <p:ext uri="{BB962C8B-B14F-4D97-AF65-F5344CB8AC3E}">
        <p14:creationId xmlns:p14="http://schemas.microsoft.com/office/powerpoint/2010/main" val="728557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8DC820-7044-4245-A561-8D30C4870121}"/>
              </a:ext>
            </a:extLst>
          </p:cNvPr>
          <p:cNvSpPr>
            <a:spLocks noGrp="1"/>
          </p:cNvSpPr>
          <p:nvPr>
            <p:ph type="body" sz="quarter" idx="13"/>
          </p:nvPr>
        </p:nvSpPr>
        <p:spPr>
          <a:xfrm>
            <a:off x="467545" y="364517"/>
            <a:ext cx="8208912" cy="610255"/>
          </a:xfrm>
        </p:spPr>
        <p:txBody>
          <a:bodyPr/>
          <a:lstStyle/>
          <a:p>
            <a:r>
              <a:rPr lang="en-US" dirty="0"/>
              <a:t>When will we meet next?</a:t>
            </a:r>
          </a:p>
        </p:txBody>
      </p:sp>
      <p:sp>
        <p:nvSpPr>
          <p:cNvPr id="4" name="Slide Number Placeholder 3">
            <a:extLst>
              <a:ext uri="{FF2B5EF4-FFF2-40B4-BE49-F238E27FC236}">
                <a16:creationId xmlns:a16="http://schemas.microsoft.com/office/drawing/2014/main" id="{3E5CCE93-1BA2-47DB-9113-2FB365A3656E}"/>
              </a:ext>
            </a:extLst>
          </p:cNvPr>
          <p:cNvSpPr>
            <a:spLocks noGrp="1"/>
          </p:cNvSpPr>
          <p:nvPr>
            <p:ph type="sldNum" sz="quarter" idx="4"/>
          </p:nvPr>
        </p:nvSpPr>
        <p:spPr/>
        <p:txBody>
          <a:bodyPr/>
          <a:lstStyle/>
          <a:p>
            <a:fld id="{3B3120AC-0FB0-4B1F-9EA2-DF78B8AED3C7}" type="slidenum">
              <a:rPr lang="en-GB" smtClean="0"/>
              <a:pPr/>
              <a:t>52</a:t>
            </a:fld>
            <a:endParaRPr lang="en-GB" dirty="0"/>
          </a:p>
        </p:txBody>
      </p:sp>
      <p:cxnSp>
        <p:nvCxnSpPr>
          <p:cNvPr id="6" name="Straight Connector 5">
            <a:extLst>
              <a:ext uri="{FF2B5EF4-FFF2-40B4-BE49-F238E27FC236}">
                <a16:creationId xmlns:a16="http://schemas.microsoft.com/office/drawing/2014/main" id="{222C8245-54C7-4793-8286-428DB29E1547}"/>
              </a:ext>
            </a:extLst>
          </p:cNvPr>
          <p:cNvCxnSpPr>
            <a:cxnSpLocks/>
          </p:cNvCxnSpPr>
          <p:nvPr/>
        </p:nvCxnSpPr>
        <p:spPr>
          <a:xfrm>
            <a:off x="329191" y="3204502"/>
            <a:ext cx="819914" cy="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7" name="Straight Connector 6">
            <a:extLst>
              <a:ext uri="{FF2B5EF4-FFF2-40B4-BE49-F238E27FC236}">
                <a16:creationId xmlns:a16="http://schemas.microsoft.com/office/drawing/2014/main" id="{8FF268E1-248D-4A6A-9C8C-574CC9C5FC9D}"/>
              </a:ext>
            </a:extLst>
          </p:cNvPr>
          <p:cNvCxnSpPr>
            <a:cxnSpLocks/>
          </p:cNvCxnSpPr>
          <p:nvPr/>
        </p:nvCxnSpPr>
        <p:spPr>
          <a:xfrm>
            <a:off x="1112528" y="3204502"/>
            <a:ext cx="1390650" cy="0"/>
          </a:xfrm>
          <a:prstGeom prst="line">
            <a:avLst/>
          </a:prstGeom>
          <a:ln w="19050"/>
        </p:spPr>
        <p:style>
          <a:lnRef idx="1">
            <a:schemeClr val="accent5"/>
          </a:lnRef>
          <a:fillRef idx="0">
            <a:schemeClr val="accent5"/>
          </a:fillRef>
          <a:effectRef idx="0">
            <a:schemeClr val="accent5"/>
          </a:effectRef>
          <a:fontRef idx="minor">
            <a:schemeClr val="tx1"/>
          </a:fontRef>
        </p:style>
      </p:cxnSp>
      <p:grpSp>
        <p:nvGrpSpPr>
          <p:cNvPr id="8" name="Group 7">
            <a:extLst>
              <a:ext uri="{FF2B5EF4-FFF2-40B4-BE49-F238E27FC236}">
                <a16:creationId xmlns:a16="http://schemas.microsoft.com/office/drawing/2014/main" id="{918E290D-171B-4368-A79E-A67DB368326C}"/>
              </a:ext>
            </a:extLst>
          </p:cNvPr>
          <p:cNvGrpSpPr/>
          <p:nvPr/>
        </p:nvGrpSpPr>
        <p:grpSpPr>
          <a:xfrm>
            <a:off x="819920" y="2911894"/>
            <a:ext cx="585216" cy="1243584"/>
            <a:chOff x="819920" y="2911894"/>
            <a:chExt cx="585216" cy="1243584"/>
          </a:xfrm>
        </p:grpSpPr>
        <p:sp>
          <p:nvSpPr>
            <p:cNvPr id="10" name="Oval 9">
              <a:extLst>
                <a:ext uri="{FF2B5EF4-FFF2-40B4-BE49-F238E27FC236}">
                  <a16:creationId xmlns:a16="http://schemas.microsoft.com/office/drawing/2014/main" id="{5CF53B0A-87DD-4765-A0F0-4B14ED83B1D1}"/>
                </a:ext>
              </a:extLst>
            </p:cNvPr>
            <p:cNvSpPr/>
            <p:nvPr/>
          </p:nvSpPr>
          <p:spPr>
            <a:xfrm>
              <a:off x="1036328" y="3128302"/>
              <a:ext cx="152399" cy="152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AF17863-1EB3-42F4-B920-0C6F17A330EE}"/>
                </a:ext>
              </a:extLst>
            </p:cNvPr>
            <p:cNvSpPr/>
            <p:nvPr/>
          </p:nvSpPr>
          <p:spPr>
            <a:xfrm>
              <a:off x="966231" y="3062102"/>
              <a:ext cx="292582" cy="288704"/>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12" name="Oval 11">
              <a:extLst>
                <a:ext uri="{FF2B5EF4-FFF2-40B4-BE49-F238E27FC236}">
                  <a16:creationId xmlns:a16="http://schemas.microsoft.com/office/drawing/2014/main" id="{CE6E02FC-D61D-4C8B-89E6-CA5084312096}"/>
                </a:ext>
              </a:extLst>
            </p:cNvPr>
            <p:cNvSpPr/>
            <p:nvPr/>
          </p:nvSpPr>
          <p:spPr>
            <a:xfrm>
              <a:off x="1075953" y="4082325"/>
              <a:ext cx="73152" cy="7315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Arc 12">
              <a:extLst>
                <a:ext uri="{FF2B5EF4-FFF2-40B4-BE49-F238E27FC236}">
                  <a16:creationId xmlns:a16="http://schemas.microsoft.com/office/drawing/2014/main" id="{417D9023-6A4C-4C7F-8A62-562DF7B50DAB}"/>
                </a:ext>
              </a:extLst>
            </p:cNvPr>
            <p:cNvSpPr/>
            <p:nvPr/>
          </p:nvSpPr>
          <p:spPr>
            <a:xfrm>
              <a:off x="819920" y="2911894"/>
              <a:ext cx="585216" cy="585216"/>
            </a:xfrm>
            <a:prstGeom prst="arc">
              <a:avLst>
                <a:gd name="adj1" fmla="val 5356869"/>
                <a:gd name="adj2" fmla="val 10756041"/>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E8DFCE29-7867-4D11-A423-D591AC765575}"/>
                </a:ext>
              </a:extLst>
            </p:cNvPr>
            <p:cNvCxnSpPr>
              <a:cxnSpLocks/>
            </p:cNvCxnSpPr>
            <p:nvPr/>
          </p:nvCxnSpPr>
          <p:spPr>
            <a:xfrm>
              <a:off x="1112528" y="3433102"/>
              <a:ext cx="0" cy="685800"/>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15" name="Oval 14">
              <a:extLst>
                <a:ext uri="{FF2B5EF4-FFF2-40B4-BE49-F238E27FC236}">
                  <a16:creationId xmlns:a16="http://schemas.microsoft.com/office/drawing/2014/main" id="{CFAA37B8-4907-4EE4-9AF1-90ED139AE2C1}"/>
                </a:ext>
              </a:extLst>
            </p:cNvPr>
            <p:cNvSpPr/>
            <p:nvPr/>
          </p:nvSpPr>
          <p:spPr>
            <a:xfrm>
              <a:off x="891547" y="2985046"/>
              <a:ext cx="440437" cy="438912"/>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A6125E25-0B43-4669-8CF3-D197E01D2E9C}"/>
              </a:ext>
            </a:extLst>
          </p:cNvPr>
          <p:cNvSpPr txBox="1"/>
          <p:nvPr/>
        </p:nvSpPr>
        <p:spPr>
          <a:xfrm>
            <a:off x="329191" y="2540370"/>
            <a:ext cx="1458660" cy="369332"/>
          </a:xfrm>
          <a:prstGeom prst="rect">
            <a:avLst/>
          </a:prstGeom>
          <a:noFill/>
        </p:spPr>
        <p:txBody>
          <a:bodyPr wrap="square" rtlCol="0">
            <a:spAutoFit/>
          </a:bodyPr>
          <a:lstStyle/>
          <a:p>
            <a:pPr algn="ctr"/>
            <a:r>
              <a:rPr lang="en-US" sz="1800" dirty="0">
                <a:solidFill>
                  <a:schemeClr val="accent2"/>
                </a:solidFill>
                <a:latin typeface="Century Gothic" panose="020B0502020202020204" pitchFamily="34" charset="0"/>
              </a:rPr>
              <a:t>Months 1-2</a:t>
            </a:r>
          </a:p>
        </p:txBody>
      </p:sp>
      <p:sp>
        <p:nvSpPr>
          <p:cNvPr id="17" name="TextBox 16">
            <a:extLst>
              <a:ext uri="{FF2B5EF4-FFF2-40B4-BE49-F238E27FC236}">
                <a16:creationId xmlns:a16="http://schemas.microsoft.com/office/drawing/2014/main" id="{CEADB030-E26B-47C6-B300-6F5DA9DCFD29}"/>
              </a:ext>
            </a:extLst>
          </p:cNvPr>
          <p:cNvSpPr txBox="1"/>
          <p:nvPr/>
        </p:nvSpPr>
        <p:spPr>
          <a:xfrm>
            <a:off x="86497" y="4247452"/>
            <a:ext cx="2380102"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Kick-Off Meeting</a:t>
            </a:r>
          </a:p>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Develop Planning Team</a:t>
            </a:r>
          </a:p>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Community Engagement Strategy</a:t>
            </a:r>
          </a:p>
          <a:p>
            <a:pPr marL="171450" indent="-171450">
              <a:buFont typeface="Arial" panose="020B0604020202020204" pitchFamily="34" charset="0"/>
              <a:buChar char="•"/>
            </a:pPr>
            <a:r>
              <a:rPr lang="en-US" sz="1200" b="1" dirty="0">
                <a:solidFill>
                  <a:schemeClr val="accent1"/>
                </a:solidFill>
                <a:latin typeface="Century Gothic" panose="020B0502020202020204" pitchFamily="34" charset="0"/>
              </a:rPr>
              <a:t>HMPC Meeting #1</a:t>
            </a:r>
          </a:p>
        </p:txBody>
      </p:sp>
      <p:sp>
        <p:nvSpPr>
          <p:cNvPr id="18" name="TextBox 17">
            <a:extLst>
              <a:ext uri="{FF2B5EF4-FFF2-40B4-BE49-F238E27FC236}">
                <a16:creationId xmlns:a16="http://schemas.microsoft.com/office/drawing/2014/main" id="{5BE6398E-35BA-4F4D-B677-B036A6863FB9}"/>
              </a:ext>
            </a:extLst>
          </p:cNvPr>
          <p:cNvSpPr txBox="1"/>
          <p:nvPr/>
        </p:nvSpPr>
        <p:spPr>
          <a:xfrm>
            <a:off x="1738513" y="3497110"/>
            <a:ext cx="1423411" cy="369332"/>
          </a:xfrm>
          <a:prstGeom prst="rect">
            <a:avLst/>
          </a:prstGeom>
          <a:noFill/>
        </p:spPr>
        <p:txBody>
          <a:bodyPr wrap="square" rtlCol="0">
            <a:spAutoFit/>
          </a:bodyPr>
          <a:lstStyle/>
          <a:p>
            <a:pPr algn="ctr"/>
            <a:r>
              <a:rPr lang="en-US" sz="1800" dirty="0">
                <a:solidFill>
                  <a:schemeClr val="accent2"/>
                </a:solidFill>
                <a:latin typeface="Century Gothic" panose="020B0502020202020204" pitchFamily="34" charset="0"/>
              </a:rPr>
              <a:t>Months 3-4</a:t>
            </a:r>
          </a:p>
        </p:txBody>
      </p:sp>
      <p:sp>
        <p:nvSpPr>
          <p:cNvPr id="19" name="TextBox 18">
            <a:extLst>
              <a:ext uri="{FF2B5EF4-FFF2-40B4-BE49-F238E27FC236}">
                <a16:creationId xmlns:a16="http://schemas.microsoft.com/office/drawing/2014/main" id="{17C539FA-658A-45B4-888C-C830C9180AE7}"/>
              </a:ext>
            </a:extLst>
          </p:cNvPr>
          <p:cNvSpPr txBox="1"/>
          <p:nvPr/>
        </p:nvSpPr>
        <p:spPr>
          <a:xfrm>
            <a:off x="1322251" y="1641718"/>
            <a:ext cx="2705888"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Community Workshop</a:t>
            </a:r>
          </a:p>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Risk Assessment</a:t>
            </a:r>
          </a:p>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HMPC Meeting #2</a:t>
            </a:r>
            <a:endParaRPr lang="en-US" sz="1200" dirty="0">
              <a:solidFill>
                <a:schemeClr val="accent6"/>
              </a:solidFill>
              <a:latin typeface="Century Gothic" panose="020B0502020202020204" pitchFamily="34" charset="0"/>
            </a:endParaRPr>
          </a:p>
        </p:txBody>
      </p:sp>
      <p:cxnSp>
        <p:nvCxnSpPr>
          <p:cNvPr id="20" name="Straight Connector 19">
            <a:extLst>
              <a:ext uri="{FF2B5EF4-FFF2-40B4-BE49-F238E27FC236}">
                <a16:creationId xmlns:a16="http://schemas.microsoft.com/office/drawing/2014/main" id="{F7BF618B-A3A4-40D8-A221-16311DA6B65F}"/>
              </a:ext>
            </a:extLst>
          </p:cNvPr>
          <p:cNvCxnSpPr>
            <a:cxnSpLocks/>
          </p:cNvCxnSpPr>
          <p:nvPr/>
        </p:nvCxnSpPr>
        <p:spPr>
          <a:xfrm>
            <a:off x="2466599" y="3204502"/>
            <a:ext cx="1390650" cy="0"/>
          </a:xfrm>
          <a:prstGeom prst="line">
            <a:avLst/>
          </a:prstGeom>
          <a:ln w="19050"/>
        </p:spPr>
        <p:style>
          <a:lnRef idx="1">
            <a:schemeClr val="accent5"/>
          </a:lnRef>
          <a:fillRef idx="0">
            <a:schemeClr val="accent5"/>
          </a:fillRef>
          <a:effectRef idx="0">
            <a:schemeClr val="accent5"/>
          </a:effectRef>
          <a:fontRef idx="minor">
            <a:schemeClr val="tx1"/>
          </a:fontRef>
        </p:style>
      </p:cxnSp>
      <p:grpSp>
        <p:nvGrpSpPr>
          <p:cNvPr id="21" name="Group 20">
            <a:extLst>
              <a:ext uri="{FF2B5EF4-FFF2-40B4-BE49-F238E27FC236}">
                <a16:creationId xmlns:a16="http://schemas.microsoft.com/office/drawing/2014/main" id="{4BFFF44B-5B8A-4705-8F77-4125EA434086}"/>
              </a:ext>
            </a:extLst>
          </p:cNvPr>
          <p:cNvGrpSpPr/>
          <p:nvPr/>
        </p:nvGrpSpPr>
        <p:grpSpPr>
          <a:xfrm>
            <a:off x="2193614" y="2482125"/>
            <a:ext cx="585216" cy="1014985"/>
            <a:chOff x="2193614" y="2482125"/>
            <a:chExt cx="585216" cy="1014985"/>
          </a:xfrm>
        </p:grpSpPr>
        <p:sp>
          <p:nvSpPr>
            <p:cNvPr id="22" name="Arc 21">
              <a:extLst>
                <a:ext uri="{FF2B5EF4-FFF2-40B4-BE49-F238E27FC236}">
                  <a16:creationId xmlns:a16="http://schemas.microsoft.com/office/drawing/2014/main" id="{81BFDC87-B283-410C-8A6D-9E52B6494A55}"/>
                </a:ext>
              </a:extLst>
            </p:cNvPr>
            <p:cNvSpPr/>
            <p:nvPr/>
          </p:nvSpPr>
          <p:spPr>
            <a:xfrm>
              <a:off x="2193614" y="2911894"/>
              <a:ext cx="585216" cy="585216"/>
            </a:xfrm>
            <a:prstGeom prst="arc">
              <a:avLst>
                <a:gd name="adj1" fmla="val 10903384"/>
                <a:gd name="adj2" fmla="val 16209746"/>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sp>
          <p:nvSpPr>
            <p:cNvPr id="23" name="Oval 22">
              <a:extLst>
                <a:ext uri="{FF2B5EF4-FFF2-40B4-BE49-F238E27FC236}">
                  <a16:creationId xmlns:a16="http://schemas.microsoft.com/office/drawing/2014/main" id="{2EAC7651-6BD6-4C18-97B0-AC3E22FBA402}"/>
                </a:ext>
              </a:extLst>
            </p:cNvPr>
            <p:cNvSpPr/>
            <p:nvPr/>
          </p:nvSpPr>
          <p:spPr>
            <a:xfrm>
              <a:off x="2449647" y="2482125"/>
              <a:ext cx="73152" cy="7315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F48D5A5E-95E1-484B-A658-BA7C709D7160}"/>
                </a:ext>
              </a:extLst>
            </p:cNvPr>
            <p:cNvCxnSpPr>
              <a:cxnSpLocks/>
            </p:cNvCxnSpPr>
            <p:nvPr/>
          </p:nvCxnSpPr>
          <p:spPr>
            <a:xfrm>
              <a:off x="2486222" y="2518702"/>
              <a:ext cx="0" cy="685800"/>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25" name="Oval 24">
              <a:extLst>
                <a:ext uri="{FF2B5EF4-FFF2-40B4-BE49-F238E27FC236}">
                  <a16:creationId xmlns:a16="http://schemas.microsoft.com/office/drawing/2014/main" id="{59AF8B09-6D77-4DF4-B6AF-E278AA6862B0}"/>
                </a:ext>
              </a:extLst>
            </p:cNvPr>
            <p:cNvSpPr/>
            <p:nvPr/>
          </p:nvSpPr>
          <p:spPr>
            <a:xfrm>
              <a:off x="2410784" y="3130969"/>
              <a:ext cx="152399" cy="152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15A54593-D89F-481D-B792-F8FAE7C372C3}"/>
                </a:ext>
              </a:extLst>
            </p:cNvPr>
            <p:cNvSpPr/>
            <p:nvPr/>
          </p:nvSpPr>
          <p:spPr>
            <a:xfrm>
              <a:off x="2340687" y="3064769"/>
              <a:ext cx="292582" cy="288704"/>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27" name="Oval 26">
              <a:extLst>
                <a:ext uri="{FF2B5EF4-FFF2-40B4-BE49-F238E27FC236}">
                  <a16:creationId xmlns:a16="http://schemas.microsoft.com/office/drawing/2014/main" id="{F20084FD-D345-421F-9431-8173594A5AD1}"/>
                </a:ext>
              </a:extLst>
            </p:cNvPr>
            <p:cNvSpPr/>
            <p:nvPr/>
          </p:nvSpPr>
          <p:spPr>
            <a:xfrm>
              <a:off x="2266003" y="2987713"/>
              <a:ext cx="440437" cy="438912"/>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grpSp>
      <p:cxnSp>
        <p:nvCxnSpPr>
          <p:cNvPr id="28" name="Straight Connector 27">
            <a:extLst>
              <a:ext uri="{FF2B5EF4-FFF2-40B4-BE49-F238E27FC236}">
                <a16:creationId xmlns:a16="http://schemas.microsoft.com/office/drawing/2014/main" id="{8AF933BA-0FBF-4C49-BD9B-D471E5AA81FB}"/>
              </a:ext>
            </a:extLst>
          </p:cNvPr>
          <p:cNvCxnSpPr>
            <a:cxnSpLocks/>
          </p:cNvCxnSpPr>
          <p:nvPr/>
        </p:nvCxnSpPr>
        <p:spPr>
          <a:xfrm>
            <a:off x="3856488" y="3204502"/>
            <a:ext cx="1390650" cy="0"/>
          </a:xfrm>
          <a:prstGeom prst="line">
            <a:avLst/>
          </a:prstGeom>
          <a:ln w="19050"/>
        </p:spPr>
        <p:style>
          <a:lnRef idx="1">
            <a:schemeClr val="accent5"/>
          </a:lnRef>
          <a:fillRef idx="0">
            <a:schemeClr val="accent5"/>
          </a:fillRef>
          <a:effectRef idx="0">
            <a:schemeClr val="accent5"/>
          </a:effectRef>
          <a:fontRef idx="minor">
            <a:schemeClr val="tx1"/>
          </a:fontRef>
        </p:style>
      </p:cxnSp>
      <p:grpSp>
        <p:nvGrpSpPr>
          <p:cNvPr id="29" name="Group 28">
            <a:extLst>
              <a:ext uri="{FF2B5EF4-FFF2-40B4-BE49-F238E27FC236}">
                <a16:creationId xmlns:a16="http://schemas.microsoft.com/office/drawing/2014/main" id="{D48C358F-16C4-4C9C-ADF5-CA4F5CD317CE}"/>
              </a:ext>
            </a:extLst>
          </p:cNvPr>
          <p:cNvGrpSpPr/>
          <p:nvPr/>
        </p:nvGrpSpPr>
        <p:grpSpPr>
          <a:xfrm>
            <a:off x="3563880" y="2911894"/>
            <a:ext cx="585216" cy="1243584"/>
            <a:chOff x="3563880" y="2911894"/>
            <a:chExt cx="585216" cy="1243584"/>
          </a:xfrm>
        </p:grpSpPr>
        <p:sp>
          <p:nvSpPr>
            <p:cNvPr id="30" name="Oval 29">
              <a:extLst>
                <a:ext uri="{FF2B5EF4-FFF2-40B4-BE49-F238E27FC236}">
                  <a16:creationId xmlns:a16="http://schemas.microsoft.com/office/drawing/2014/main" id="{DBA34840-197D-4193-A0FD-CF90B7DA5182}"/>
                </a:ext>
              </a:extLst>
            </p:cNvPr>
            <p:cNvSpPr/>
            <p:nvPr/>
          </p:nvSpPr>
          <p:spPr>
            <a:xfrm>
              <a:off x="3780288" y="3128302"/>
              <a:ext cx="152399" cy="152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FEDB4522-D5E2-4657-B38F-5AEBE14A2E41}"/>
                </a:ext>
              </a:extLst>
            </p:cNvPr>
            <p:cNvSpPr/>
            <p:nvPr/>
          </p:nvSpPr>
          <p:spPr>
            <a:xfrm>
              <a:off x="3710191" y="3062102"/>
              <a:ext cx="292582" cy="288704"/>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32" name="Oval 31">
              <a:extLst>
                <a:ext uri="{FF2B5EF4-FFF2-40B4-BE49-F238E27FC236}">
                  <a16:creationId xmlns:a16="http://schemas.microsoft.com/office/drawing/2014/main" id="{FD72FAFF-E7F4-43E8-AB74-47EA06E3ACF9}"/>
                </a:ext>
              </a:extLst>
            </p:cNvPr>
            <p:cNvSpPr/>
            <p:nvPr/>
          </p:nvSpPr>
          <p:spPr>
            <a:xfrm>
              <a:off x="3819913" y="4082325"/>
              <a:ext cx="73152" cy="7315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3" name="Arc 32">
              <a:extLst>
                <a:ext uri="{FF2B5EF4-FFF2-40B4-BE49-F238E27FC236}">
                  <a16:creationId xmlns:a16="http://schemas.microsoft.com/office/drawing/2014/main" id="{98A88691-C288-480C-AF3E-B28930796226}"/>
                </a:ext>
              </a:extLst>
            </p:cNvPr>
            <p:cNvSpPr/>
            <p:nvPr/>
          </p:nvSpPr>
          <p:spPr>
            <a:xfrm>
              <a:off x="3563880" y="2911894"/>
              <a:ext cx="585216" cy="585216"/>
            </a:xfrm>
            <a:prstGeom prst="arc">
              <a:avLst>
                <a:gd name="adj1" fmla="val 5356869"/>
                <a:gd name="adj2" fmla="val 10756041"/>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2747D696-DB60-4632-8389-7238EEB87BD5}"/>
                </a:ext>
              </a:extLst>
            </p:cNvPr>
            <p:cNvCxnSpPr>
              <a:cxnSpLocks/>
            </p:cNvCxnSpPr>
            <p:nvPr/>
          </p:nvCxnSpPr>
          <p:spPr>
            <a:xfrm>
              <a:off x="3856488" y="3433102"/>
              <a:ext cx="0" cy="685800"/>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35" name="Oval 34">
              <a:extLst>
                <a:ext uri="{FF2B5EF4-FFF2-40B4-BE49-F238E27FC236}">
                  <a16:creationId xmlns:a16="http://schemas.microsoft.com/office/drawing/2014/main" id="{73A18D9A-EE14-42CB-9A05-E92646BF122B}"/>
                </a:ext>
              </a:extLst>
            </p:cNvPr>
            <p:cNvSpPr/>
            <p:nvPr/>
          </p:nvSpPr>
          <p:spPr>
            <a:xfrm>
              <a:off x="3635507" y="2985046"/>
              <a:ext cx="440437" cy="438912"/>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CF5D06A3-5EB8-40B1-8368-90DE6524B4E6}"/>
              </a:ext>
            </a:extLst>
          </p:cNvPr>
          <p:cNvSpPr txBox="1"/>
          <p:nvPr/>
        </p:nvSpPr>
        <p:spPr>
          <a:xfrm>
            <a:off x="3178498" y="2551176"/>
            <a:ext cx="1425699" cy="369332"/>
          </a:xfrm>
          <a:prstGeom prst="rect">
            <a:avLst/>
          </a:prstGeom>
          <a:noFill/>
        </p:spPr>
        <p:txBody>
          <a:bodyPr wrap="square" rtlCol="0">
            <a:spAutoFit/>
          </a:bodyPr>
          <a:lstStyle/>
          <a:p>
            <a:pPr algn="ctr"/>
            <a:r>
              <a:rPr lang="en-US" sz="1800" dirty="0">
                <a:solidFill>
                  <a:schemeClr val="accent2"/>
                </a:solidFill>
                <a:latin typeface="Century Gothic" panose="020B0502020202020204" pitchFamily="34" charset="0"/>
              </a:rPr>
              <a:t>Months 5-6</a:t>
            </a:r>
          </a:p>
        </p:txBody>
      </p:sp>
      <p:sp>
        <p:nvSpPr>
          <p:cNvPr id="37" name="TextBox 36">
            <a:extLst>
              <a:ext uri="{FF2B5EF4-FFF2-40B4-BE49-F238E27FC236}">
                <a16:creationId xmlns:a16="http://schemas.microsoft.com/office/drawing/2014/main" id="{E4E9D6CC-0938-4095-8068-16DFDFB34785}"/>
              </a:ext>
            </a:extLst>
          </p:cNvPr>
          <p:cNvSpPr txBox="1"/>
          <p:nvPr/>
        </p:nvSpPr>
        <p:spPr>
          <a:xfrm>
            <a:off x="2977525" y="4312098"/>
            <a:ext cx="2780535"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Finalize Goals and Objectives</a:t>
            </a:r>
          </a:p>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Develop Mitigation Actions</a:t>
            </a:r>
          </a:p>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1</a:t>
            </a:r>
            <a:r>
              <a:rPr lang="en-US" sz="1200" baseline="30000" dirty="0">
                <a:solidFill>
                  <a:schemeClr val="accent1"/>
                </a:solidFill>
                <a:latin typeface="Century Gothic" panose="020B0502020202020204" pitchFamily="34" charset="0"/>
              </a:rPr>
              <a:t>st</a:t>
            </a:r>
            <a:r>
              <a:rPr lang="en-US" sz="1200" dirty="0">
                <a:solidFill>
                  <a:schemeClr val="accent1"/>
                </a:solidFill>
                <a:latin typeface="Century Gothic" panose="020B0502020202020204" pitchFamily="34" charset="0"/>
              </a:rPr>
              <a:t> Administrative Draft LHMP</a:t>
            </a:r>
          </a:p>
        </p:txBody>
      </p:sp>
      <p:sp>
        <p:nvSpPr>
          <p:cNvPr id="38" name="TextBox 37">
            <a:extLst>
              <a:ext uri="{FF2B5EF4-FFF2-40B4-BE49-F238E27FC236}">
                <a16:creationId xmlns:a16="http://schemas.microsoft.com/office/drawing/2014/main" id="{4D25E156-F216-49DB-9F2A-5EDE64A7E342}"/>
              </a:ext>
            </a:extLst>
          </p:cNvPr>
          <p:cNvSpPr txBox="1"/>
          <p:nvPr/>
        </p:nvSpPr>
        <p:spPr>
          <a:xfrm>
            <a:off x="4515234" y="3497110"/>
            <a:ext cx="1390650" cy="369332"/>
          </a:xfrm>
          <a:prstGeom prst="rect">
            <a:avLst/>
          </a:prstGeom>
          <a:noFill/>
        </p:spPr>
        <p:txBody>
          <a:bodyPr wrap="square" rtlCol="0">
            <a:spAutoFit/>
          </a:bodyPr>
          <a:lstStyle/>
          <a:p>
            <a:pPr algn="ctr"/>
            <a:r>
              <a:rPr lang="en-US" sz="1800" dirty="0">
                <a:solidFill>
                  <a:schemeClr val="accent2"/>
                </a:solidFill>
                <a:latin typeface="Century Gothic" panose="020B0502020202020204" pitchFamily="34" charset="0"/>
              </a:rPr>
              <a:t>Months 7-8</a:t>
            </a:r>
          </a:p>
        </p:txBody>
      </p:sp>
      <p:sp>
        <p:nvSpPr>
          <p:cNvPr id="39" name="TextBox 38">
            <a:extLst>
              <a:ext uri="{FF2B5EF4-FFF2-40B4-BE49-F238E27FC236}">
                <a16:creationId xmlns:a16="http://schemas.microsoft.com/office/drawing/2014/main" id="{6D621F13-CF2E-4EF0-836A-2DCCA2537F25}"/>
              </a:ext>
            </a:extLst>
          </p:cNvPr>
          <p:cNvSpPr txBox="1"/>
          <p:nvPr/>
        </p:nvSpPr>
        <p:spPr>
          <a:xfrm>
            <a:off x="4184919" y="1639018"/>
            <a:ext cx="2561813"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2</a:t>
            </a:r>
            <a:r>
              <a:rPr lang="en-US" sz="1200" baseline="30000" dirty="0">
                <a:solidFill>
                  <a:schemeClr val="accent1"/>
                </a:solidFill>
                <a:latin typeface="Century Gothic" panose="020B0502020202020204" pitchFamily="34" charset="0"/>
              </a:rPr>
              <a:t>nd</a:t>
            </a:r>
            <a:r>
              <a:rPr lang="en-US" sz="1200" dirty="0">
                <a:solidFill>
                  <a:schemeClr val="accent1"/>
                </a:solidFill>
                <a:latin typeface="Century Gothic" panose="020B0502020202020204" pitchFamily="34" charset="0"/>
              </a:rPr>
              <a:t> Administrative Draft LHMP</a:t>
            </a:r>
          </a:p>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Draft LHMP</a:t>
            </a:r>
          </a:p>
        </p:txBody>
      </p:sp>
      <p:cxnSp>
        <p:nvCxnSpPr>
          <p:cNvPr id="40" name="Straight Connector 39">
            <a:extLst>
              <a:ext uri="{FF2B5EF4-FFF2-40B4-BE49-F238E27FC236}">
                <a16:creationId xmlns:a16="http://schemas.microsoft.com/office/drawing/2014/main" id="{BE0DE5F1-D836-44A6-B514-DF0210A06EFA}"/>
              </a:ext>
            </a:extLst>
          </p:cNvPr>
          <p:cNvCxnSpPr>
            <a:cxnSpLocks/>
          </p:cNvCxnSpPr>
          <p:nvPr/>
        </p:nvCxnSpPr>
        <p:spPr>
          <a:xfrm>
            <a:off x="5210559" y="3204502"/>
            <a:ext cx="1390650" cy="0"/>
          </a:xfrm>
          <a:prstGeom prst="line">
            <a:avLst/>
          </a:prstGeom>
          <a:ln w="19050"/>
        </p:spPr>
        <p:style>
          <a:lnRef idx="1">
            <a:schemeClr val="accent5"/>
          </a:lnRef>
          <a:fillRef idx="0">
            <a:schemeClr val="accent5"/>
          </a:fillRef>
          <a:effectRef idx="0">
            <a:schemeClr val="accent5"/>
          </a:effectRef>
          <a:fontRef idx="minor">
            <a:schemeClr val="tx1"/>
          </a:fontRef>
        </p:style>
      </p:cxnSp>
      <p:grpSp>
        <p:nvGrpSpPr>
          <p:cNvPr id="41" name="Group 40">
            <a:extLst>
              <a:ext uri="{FF2B5EF4-FFF2-40B4-BE49-F238E27FC236}">
                <a16:creationId xmlns:a16="http://schemas.microsoft.com/office/drawing/2014/main" id="{A1EB6553-6E3F-490C-B0CC-99B45F34F3CC}"/>
              </a:ext>
            </a:extLst>
          </p:cNvPr>
          <p:cNvGrpSpPr/>
          <p:nvPr/>
        </p:nvGrpSpPr>
        <p:grpSpPr>
          <a:xfrm>
            <a:off x="4937574" y="2482125"/>
            <a:ext cx="585216" cy="1014985"/>
            <a:chOff x="4937574" y="2482125"/>
            <a:chExt cx="585216" cy="1014985"/>
          </a:xfrm>
        </p:grpSpPr>
        <p:sp>
          <p:nvSpPr>
            <p:cNvPr id="42" name="Arc 41">
              <a:extLst>
                <a:ext uri="{FF2B5EF4-FFF2-40B4-BE49-F238E27FC236}">
                  <a16:creationId xmlns:a16="http://schemas.microsoft.com/office/drawing/2014/main" id="{018CFDB0-9C8C-4431-8E05-546FC5EC457E}"/>
                </a:ext>
              </a:extLst>
            </p:cNvPr>
            <p:cNvSpPr/>
            <p:nvPr/>
          </p:nvSpPr>
          <p:spPr>
            <a:xfrm>
              <a:off x="4937574" y="2911894"/>
              <a:ext cx="585216" cy="585216"/>
            </a:xfrm>
            <a:prstGeom prst="arc">
              <a:avLst>
                <a:gd name="adj1" fmla="val 10903384"/>
                <a:gd name="adj2" fmla="val 16209746"/>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sp>
          <p:nvSpPr>
            <p:cNvPr id="43" name="Oval 42">
              <a:extLst>
                <a:ext uri="{FF2B5EF4-FFF2-40B4-BE49-F238E27FC236}">
                  <a16:creationId xmlns:a16="http://schemas.microsoft.com/office/drawing/2014/main" id="{D5520B61-7CA2-4B92-9ABE-ABC427D2401D}"/>
                </a:ext>
              </a:extLst>
            </p:cNvPr>
            <p:cNvSpPr/>
            <p:nvPr/>
          </p:nvSpPr>
          <p:spPr>
            <a:xfrm>
              <a:off x="5193607" y="2482125"/>
              <a:ext cx="73152" cy="7315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C241A173-99B8-41F7-91EF-3EBB1F8C8D21}"/>
                </a:ext>
              </a:extLst>
            </p:cNvPr>
            <p:cNvCxnSpPr>
              <a:cxnSpLocks/>
            </p:cNvCxnSpPr>
            <p:nvPr/>
          </p:nvCxnSpPr>
          <p:spPr>
            <a:xfrm>
              <a:off x="5230182" y="2518702"/>
              <a:ext cx="0" cy="685800"/>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45" name="Oval 44">
              <a:extLst>
                <a:ext uri="{FF2B5EF4-FFF2-40B4-BE49-F238E27FC236}">
                  <a16:creationId xmlns:a16="http://schemas.microsoft.com/office/drawing/2014/main" id="{A131EBDF-EE2D-4AB0-8F48-357A13693CA1}"/>
                </a:ext>
              </a:extLst>
            </p:cNvPr>
            <p:cNvSpPr/>
            <p:nvPr/>
          </p:nvSpPr>
          <p:spPr>
            <a:xfrm>
              <a:off x="5154744" y="3130969"/>
              <a:ext cx="152399" cy="152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D3B664F8-C314-41B2-ADB7-8D80619576A4}"/>
                </a:ext>
              </a:extLst>
            </p:cNvPr>
            <p:cNvSpPr/>
            <p:nvPr/>
          </p:nvSpPr>
          <p:spPr>
            <a:xfrm>
              <a:off x="5084647" y="3064769"/>
              <a:ext cx="292582" cy="288704"/>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47" name="Oval 46">
              <a:extLst>
                <a:ext uri="{FF2B5EF4-FFF2-40B4-BE49-F238E27FC236}">
                  <a16:creationId xmlns:a16="http://schemas.microsoft.com/office/drawing/2014/main" id="{08F0CBB6-3AA5-4A8E-8CBF-A0F151F68B09}"/>
                </a:ext>
              </a:extLst>
            </p:cNvPr>
            <p:cNvSpPr/>
            <p:nvPr/>
          </p:nvSpPr>
          <p:spPr>
            <a:xfrm>
              <a:off x="5009963" y="2987713"/>
              <a:ext cx="440437" cy="438912"/>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grpSp>
      <p:cxnSp>
        <p:nvCxnSpPr>
          <p:cNvPr id="48" name="Straight Connector 47">
            <a:extLst>
              <a:ext uri="{FF2B5EF4-FFF2-40B4-BE49-F238E27FC236}">
                <a16:creationId xmlns:a16="http://schemas.microsoft.com/office/drawing/2014/main" id="{C6A4BB72-657B-4BC4-A8D8-6A95AD9B9C65}"/>
              </a:ext>
            </a:extLst>
          </p:cNvPr>
          <p:cNvCxnSpPr>
            <a:cxnSpLocks/>
          </p:cNvCxnSpPr>
          <p:nvPr/>
        </p:nvCxnSpPr>
        <p:spPr>
          <a:xfrm>
            <a:off x="6600447" y="3204502"/>
            <a:ext cx="1390650" cy="0"/>
          </a:xfrm>
          <a:prstGeom prst="line">
            <a:avLst/>
          </a:prstGeom>
          <a:ln w="19050"/>
        </p:spPr>
        <p:style>
          <a:lnRef idx="1">
            <a:schemeClr val="accent5"/>
          </a:lnRef>
          <a:fillRef idx="0">
            <a:schemeClr val="accent5"/>
          </a:fillRef>
          <a:effectRef idx="0">
            <a:schemeClr val="accent5"/>
          </a:effectRef>
          <a:fontRef idx="minor">
            <a:schemeClr val="tx1"/>
          </a:fontRef>
        </p:style>
      </p:cxnSp>
      <p:grpSp>
        <p:nvGrpSpPr>
          <p:cNvPr id="49" name="Group 48">
            <a:extLst>
              <a:ext uri="{FF2B5EF4-FFF2-40B4-BE49-F238E27FC236}">
                <a16:creationId xmlns:a16="http://schemas.microsoft.com/office/drawing/2014/main" id="{83C04A52-B645-49A5-95B3-B095BBC5CC5F}"/>
              </a:ext>
            </a:extLst>
          </p:cNvPr>
          <p:cNvGrpSpPr/>
          <p:nvPr/>
        </p:nvGrpSpPr>
        <p:grpSpPr>
          <a:xfrm>
            <a:off x="6307839" y="2911894"/>
            <a:ext cx="585216" cy="1243584"/>
            <a:chOff x="6307839" y="2911894"/>
            <a:chExt cx="585216" cy="1243584"/>
          </a:xfrm>
        </p:grpSpPr>
        <p:sp>
          <p:nvSpPr>
            <p:cNvPr id="50" name="Oval 49">
              <a:extLst>
                <a:ext uri="{FF2B5EF4-FFF2-40B4-BE49-F238E27FC236}">
                  <a16:creationId xmlns:a16="http://schemas.microsoft.com/office/drawing/2014/main" id="{498DA0F2-A159-4A92-BB50-E13D9AA98390}"/>
                </a:ext>
              </a:extLst>
            </p:cNvPr>
            <p:cNvSpPr/>
            <p:nvPr/>
          </p:nvSpPr>
          <p:spPr>
            <a:xfrm>
              <a:off x="6524247" y="3128302"/>
              <a:ext cx="152399" cy="152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E3FDAD0E-5C1E-4FB8-9F45-F6895108AEB7}"/>
                </a:ext>
              </a:extLst>
            </p:cNvPr>
            <p:cNvSpPr/>
            <p:nvPr/>
          </p:nvSpPr>
          <p:spPr>
            <a:xfrm>
              <a:off x="6454150" y="3062102"/>
              <a:ext cx="292582" cy="288704"/>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52" name="Oval 51">
              <a:extLst>
                <a:ext uri="{FF2B5EF4-FFF2-40B4-BE49-F238E27FC236}">
                  <a16:creationId xmlns:a16="http://schemas.microsoft.com/office/drawing/2014/main" id="{514F9AD1-2221-4C38-B6A5-9BC90AE06EBC}"/>
                </a:ext>
              </a:extLst>
            </p:cNvPr>
            <p:cNvSpPr/>
            <p:nvPr/>
          </p:nvSpPr>
          <p:spPr>
            <a:xfrm>
              <a:off x="6563872" y="4082325"/>
              <a:ext cx="73152" cy="7315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3" name="Arc 52">
              <a:extLst>
                <a:ext uri="{FF2B5EF4-FFF2-40B4-BE49-F238E27FC236}">
                  <a16:creationId xmlns:a16="http://schemas.microsoft.com/office/drawing/2014/main" id="{408FCB0D-4AC6-4AB4-96F9-D15AC92FA104}"/>
                </a:ext>
              </a:extLst>
            </p:cNvPr>
            <p:cNvSpPr/>
            <p:nvPr/>
          </p:nvSpPr>
          <p:spPr>
            <a:xfrm>
              <a:off x="6307839" y="2911894"/>
              <a:ext cx="585216" cy="585216"/>
            </a:xfrm>
            <a:prstGeom prst="arc">
              <a:avLst>
                <a:gd name="adj1" fmla="val 5356869"/>
                <a:gd name="adj2" fmla="val 10756041"/>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111E5C0E-6181-45A2-8739-3DA51998C0B9}"/>
                </a:ext>
              </a:extLst>
            </p:cNvPr>
            <p:cNvCxnSpPr>
              <a:cxnSpLocks/>
            </p:cNvCxnSpPr>
            <p:nvPr/>
          </p:nvCxnSpPr>
          <p:spPr>
            <a:xfrm>
              <a:off x="6600447" y="3433102"/>
              <a:ext cx="0" cy="685800"/>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55" name="Oval 54">
              <a:extLst>
                <a:ext uri="{FF2B5EF4-FFF2-40B4-BE49-F238E27FC236}">
                  <a16:creationId xmlns:a16="http://schemas.microsoft.com/office/drawing/2014/main" id="{1CEFC469-5DC2-4E2B-AA5A-CC7DF3CD5591}"/>
                </a:ext>
              </a:extLst>
            </p:cNvPr>
            <p:cNvSpPr/>
            <p:nvPr/>
          </p:nvSpPr>
          <p:spPr>
            <a:xfrm>
              <a:off x="6379466" y="2985046"/>
              <a:ext cx="440437" cy="438912"/>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F5630CE2-A4DB-4FE2-B83E-4809E5026E9D}"/>
              </a:ext>
            </a:extLst>
          </p:cNvPr>
          <p:cNvSpPr txBox="1"/>
          <p:nvPr/>
        </p:nvSpPr>
        <p:spPr>
          <a:xfrm>
            <a:off x="5762232" y="2551176"/>
            <a:ext cx="1513538" cy="369332"/>
          </a:xfrm>
          <a:prstGeom prst="rect">
            <a:avLst/>
          </a:prstGeom>
          <a:noFill/>
        </p:spPr>
        <p:txBody>
          <a:bodyPr wrap="square" rtlCol="0">
            <a:spAutoFit/>
          </a:bodyPr>
          <a:lstStyle/>
          <a:p>
            <a:pPr algn="ctr"/>
            <a:r>
              <a:rPr lang="en-US" sz="1800" dirty="0">
                <a:solidFill>
                  <a:schemeClr val="accent2"/>
                </a:solidFill>
                <a:latin typeface="Century Gothic" panose="020B0502020202020204" pitchFamily="34" charset="0"/>
              </a:rPr>
              <a:t>Months 9-10</a:t>
            </a:r>
          </a:p>
        </p:txBody>
      </p:sp>
      <p:sp>
        <p:nvSpPr>
          <p:cNvPr id="57" name="TextBox 56">
            <a:extLst>
              <a:ext uri="{FF2B5EF4-FFF2-40B4-BE49-F238E27FC236}">
                <a16:creationId xmlns:a16="http://schemas.microsoft.com/office/drawing/2014/main" id="{0AA44296-B82D-4F9E-B0DE-9F0910336C3A}"/>
              </a:ext>
            </a:extLst>
          </p:cNvPr>
          <p:cNvSpPr txBox="1"/>
          <p:nvPr/>
        </p:nvSpPr>
        <p:spPr>
          <a:xfrm>
            <a:off x="5574415" y="4218230"/>
            <a:ext cx="2254191"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FEMA Region IX Mitigation Plan Review Tool</a:t>
            </a:r>
          </a:p>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Cal OES Review</a:t>
            </a:r>
          </a:p>
        </p:txBody>
      </p:sp>
      <p:sp>
        <p:nvSpPr>
          <p:cNvPr id="58" name="TextBox 57">
            <a:extLst>
              <a:ext uri="{FF2B5EF4-FFF2-40B4-BE49-F238E27FC236}">
                <a16:creationId xmlns:a16="http://schemas.microsoft.com/office/drawing/2014/main" id="{98AC8753-8D81-4A83-B2FA-C9DAE27BBD73}"/>
              </a:ext>
            </a:extLst>
          </p:cNvPr>
          <p:cNvSpPr txBox="1"/>
          <p:nvPr/>
        </p:nvSpPr>
        <p:spPr>
          <a:xfrm>
            <a:off x="7185664" y="3497110"/>
            <a:ext cx="1665728" cy="369332"/>
          </a:xfrm>
          <a:prstGeom prst="rect">
            <a:avLst/>
          </a:prstGeom>
          <a:noFill/>
        </p:spPr>
        <p:txBody>
          <a:bodyPr wrap="square" rtlCol="0">
            <a:spAutoFit/>
          </a:bodyPr>
          <a:lstStyle/>
          <a:p>
            <a:pPr algn="ctr"/>
            <a:r>
              <a:rPr lang="en-US" sz="1800" dirty="0">
                <a:solidFill>
                  <a:schemeClr val="accent2"/>
                </a:solidFill>
                <a:latin typeface="Century Gothic" panose="020B0502020202020204" pitchFamily="34" charset="0"/>
              </a:rPr>
              <a:t>Months 11-12</a:t>
            </a:r>
          </a:p>
        </p:txBody>
      </p:sp>
      <p:sp>
        <p:nvSpPr>
          <p:cNvPr id="59" name="TextBox 58">
            <a:extLst>
              <a:ext uri="{FF2B5EF4-FFF2-40B4-BE49-F238E27FC236}">
                <a16:creationId xmlns:a16="http://schemas.microsoft.com/office/drawing/2014/main" id="{4808FBB9-50F8-4346-A4A4-CB72E109C2C3}"/>
              </a:ext>
            </a:extLst>
          </p:cNvPr>
          <p:cNvSpPr txBox="1"/>
          <p:nvPr/>
        </p:nvSpPr>
        <p:spPr>
          <a:xfrm>
            <a:off x="6847327" y="1494561"/>
            <a:ext cx="228754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Submit LHMP to FEMA</a:t>
            </a:r>
          </a:p>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FEMA Approval</a:t>
            </a:r>
          </a:p>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District Board of Directors Approval</a:t>
            </a:r>
          </a:p>
          <a:p>
            <a:pPr marL="171450" indent="-171450">
              <a:buFont typeface="Arial" panose="020B0604020202020204" pitchFamily="34" charset="0"/>
              <a:buChar char="•"/>
            </a:pPr>
            <a:r>
              <a:rPr lang="en-US" sz="1200" dirty="0">
                <a:solidFill>
                  <a:schemeClr val="accent1"/>
                </a:solidFill>
                <a:latin typeface="Century Gothic" panose="020B0502020202020204" pitchFamily="34" charset="0"/>
              </a:rPr>
              <a:t> Plan Adoption</a:t>
            </a:r>
          </a:p>
        </p:txBody>
      </p:sp>
      <p:cxnSp>
        <p:nvCxnSpPr>
          <p:cNvPr id="60" name="Straight Connector 59">
            <a:extLst>
              <a:ext uri="{FF2B5EF4-FFF2-40B4-BE49-F238E27FC236}">
                <a16:creationId xmlns:a16="http://schemas.microsoft.com/office/drawing/2014/main" id="{7AFBEEED-A1A3-4CC2-9B37-31DDEC0F54E3}"/>
              </a:ext>
            </a:extLst>
          </p:cNvPr>
          <p:cNvCxnSpPr>
            <a:cxnSpLocks/>
          </p:cNvCxnSpPr>
          <p:nvPr/>
        </p:nvCxnSpPr>
        <p:spPr>
          <a:xfrm>
            <a:off x="7972806" y="3204502"/>
            <a:ext cx="878586" cy="0"/>
          </a:xfrm>
          <a:prstGeom prst="line">
            <a:avLst/>
          </a:prstGeom>
          <a:ln w="19050"/>
        </p:spPr>
        <p:style>
          <a:lnRef idx="1">
            <a:schemeClr val="accent5"/>
          </a:lnRef>
          <a:fillRef idx="0">
            <a:schemeClr val="accent5"/>
          </a:fillRef>
          <a:effectRef idx="0">
            <a:schemeClr val="accent5"/>
          </a:effectRef>
          <a:fontRef idx="minor">
            <a:schemeClr val="tx1"/>
          </a:fontRef>
        </p:style>
      </p:cxnSp>
      <p:grpSp>
        <p:nvGrpSpPr>
          <p:cNvPr id="61" name="Group 60">
            <a:extLst>
              <a:ext uri="{FF2B5EF4-FFF2-40B4-BE49-F238E27FC236}">
                <a16:creationId xmlns:a16="http://schemas.microsoft.com/office/drawing/2014/main" id="{8183B9ED-9201-4B45-832C-05F5EA49600A}"/>
              </a:ext>
            </a:extLst>
          </p:cNvPr>
          <p:cNvGrpSpPr/>
          <p:nvPr/>
        </p:nvGrpSpPr>
        <p:grpSpPr>
          <a:xfrm>
            <a:off x="7681533" y="2482125"/>
            <a:ext cx="585216" cy="1014985"/>
            <a:chOff x="7681533" y="2482125"/>
            <a:chExt cx="585216" cy="1014985"/>
          </a:xfrm>
        </p:grpSpPr>
        <p:sp>
          <p:nvSpPr>
            <p:cNvPr id="62" name="Arc 61">
              <a:extLst>
                <a:ext uri="{FF2B5EF4-FFF2-40B4-BE49-F238E27FC236}">
                  <a16:creationId xmlns:a16="http://schemas.microsoft.com/office/drawing/2014/main" id="{2DA2BDB6-D1BD-4640-B303-46F995082F03}"/>
                </a:ext>
              </a:extLst>
            </p:cNvPr>
            <p:cNvSpPr/>
            <p:nvPr/>
          </p:nvSpPr>
          <p:spPr>
            <a:xfrm>
              <a:off x="7681533" y="2911894"/>
              <a:ext cx="585216" cy="585216"/>
            </a:xfrm>
            <a:prstGeom prst="arc">
              <a:avLst>
                <a:gd name="adj1" fmla="val 10903384"/>
                <a:gd name="adj2" fmla="val 16209746"/>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sp>
          <p:nvSpPr>
            <p:cNvPr id="63" name="Oval 62">
              <a:extLst>
                <a:ext uri="{FF2B5EF4-FFF2-40B4-BE49-F238E27FC236}">
                  <a16:creationId xmlns:a16="http://schemas.microsoft.com/office/drawing/2014/main" id="{FE47043A-5729-4532-95E0-CA8DCFF78A15}"/>
                </a:ext>
              </a:extLst>
            </p:cNvPr>
            <p:cNvSpPr/>
            <p:nvPr/>
          </p:nvSpPr>
          <p:spPr>
            <a:xfrm>
              <a:off x="7937566" y="2482125"/>
              <a:ext cx="73152" cy="7315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48CFC0F8-4935-4F57-ABBF-2960678A146C}"/>
                </a:ext>
              </a:extLst>
            </p:cNvPr>
            <p:cNvCxnSpPr>
              <a:cxnSpLocks/>
            </p:cNvCxnSpPr>
            <p:nvPr/>
          </p:nvCxnSpPr>
          <p:spPr>
            <a:xfrm>
              <a:off x="7974141" y="2518702"/>
              <a:ext cx="0" cy="685800"/>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65" name="Oval 64">
              <a:extLst>
                <a:ext uri="{FF2B5EF4-FFF2-40B4-BE49-F238E27FC236}">
                  <a16:creationId xmlns:a16="http://schemas.microsoft.com/office/drawing/2014/main" id="{124B11A1-C600-49D2-9A14-E9EB0BB2FC74}"/>
                </a:ext>
              </a:extLst>
            </p:cNvPr>
            <p:cNvSpPr/>
            <p:nvPr/>
          </p:nvSpPr>
          <p:spPr>
            <a:xfrm>
              <a:off x="7898703" y="3130969"/>
              <a:ext cx="152399" cy="152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D82B8C0D-EDE0-44F7-8B29-DA1DF6729510}"/>
                </a:ext>
              </a:extLst>
            </p:cNvPr>
            <p:cNvSpPr/>
            <p:nvPr/>
          </p:nvSpPr>
          <p:spPr>
            <a:xfrm>
              <a:off x="7828606" y="3064769"/>
              <a:ext cx="292582" cy="288704"/>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67" name="Oval 66">
              <a:extLst>
                <a:ext uri="{FF2B5EF4-FFF2-40B4-BE49-F238E27FC236}">
                  <a16:creationId xmlns:a16="http://schemas.microsoft.com/office/drawing/2014/main" id="{17139568-7F4E-499E-B5C1-85C9FF9E13D5}"/>
                </a:ext>
              </a:extLst>
            </p:cNvPr>
            <p:cNvSpPr/>
            <p:nvPr/>
          </p:nvSpPr>
          <p:spPr>
            <a:xfrm>
              <a:off x="7753922" y="2987713"/>
              <a:ext cx="440437" cy="438912"/>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grpSp>
      <p:sp>
        <p:nvSpPr>
          <p:cNvPr id="68" name="Footer Placeholder 5">
            <a:extLst>
              <a:ext uri="{FF2B5EF4-FFF2-40B4-BE49-F238E27FC236}">
                <a16:creationId xmlns:a16="http://schemas.microsoft.com/office/drawing/2014/main" id="{CF01272E-A967-434A-99F6-EDF318200F1C}"/>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1227240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8DC820-7044-4245-A561-8D30C4870121}"/>
              </a:ext>
            </a:extLst>
          </p:cNvPr>
          <p:cNvSpPr>
            <a:spLocks noGrp="1"/>
          </p:cNvSpPr>
          <p:nvPr>
            <p:ph type="body" sz="quarter" idx="13"/>
          </p:nvPr>
        </p:nvSpPr>
        <p:spPr>
          <a:xfrm>
            <a:off x="467545" y="364517"/>
            <a:ext cx="8208912" cy="610255"/>
          </a:xfrm>
        </p:spPr>
        <p:txBody>
          <a:bodyPr/>
          <a:lstStyle/>
          <a:p>
            <a:r>
              <a:rPr lang="en-US" dirty="0"/>
              <a:t>Detailed Schedule</a:t>
            </a:r>
          </a:p>
        </p:txBody>
      </p:sp>
      <p:sp>
        <p:nvSpPr>
          <p:cNvPr id="4" name="Slide Number Placeholder 3">
            <a:extLst>
              <a:ext uri="{FF2B5EF4-FFF2-40B4-BE49-F238E27FC236}">
                <a16:creationId xmlns:a16="http://schemas.microsoft.com/office/drawing/2014/main" id="{3E5CCE93-1BA2-47DB-9113-2FB365A3656E}"/>
              </a:ext>
            </a:extLst>
          </p:cNvPr>
          <p:cNvSpPr>
            <a:spLocks noGrp="1"/>
          </p:cNvSpPr>
          <p:nvPr>
            <p:ph type="sldNum" sz="quarter" idx="4"/>
          </p:nvPr>
        </p:nvSpPr>
        <p:spPr/>
        <p:txBody>
          <a:bodyPr/>
          <a:lstStyle/>
          <a:p>
            <a:fld id="{3B3120AC-0FB0-4B1F-9EA2-DF78B8AED3C7}" type="slidenum">
              <a:rPr lang="en-GB" smtClean="0"/>
              <a:pPr/>
              <a:t>53</a:t>
            </a:fld>
            <a:endParaRPr lang="en-GB" dirty="0"/>
          </a:p>
        </p:txBody>
      </p:sp>
      <p:sp>
        <p:nvSpPr>
          <p:cNvPr id="9" name="TextBox 8">
            <a:extLst>
              <a:ext uri="{FF2B5EF4-FFF2-40B4-BE49-F238E27FC236}">
                <a16:creationId xmlns:a16="http://schemas.microsoft.com/office/drawing/2014/main" id="{591BBB4C-34E5-46E9-A27A-555F55C211BB}"/>
              </a:ext>
            </a:extLst>
          </p:cNvPr>
          <p:cNvSpPr txBox="1"/>
          <p:nvPr/>
        </p:nvSpPr>
        <p:spPr>
          <a:xfrm>
            <a:off x="1021804" y="6003121"/>
            <a:ext cx="7040015" cy="254000"/>
          </a:xfrm>
          <a:prstGeom prst="rect">
            <a:avLst/>
          </a:prstGeom>
          <a:noFill/>
        </p:spPr>
        <p:txBody>
          <a:bodyPr wrap="square" rtlCol="0">
            <a:spAutoFit/>
          </a:bodyPr>
          <a:lstStyle/>
          <a:p>
            <a:r>
              <a:rPr lang="en-US" sz="1000" dirty="0"/>
              <a:t>*Board of Directors meet the 1</a:t>
            </a:r>
            <a:r>
              <a:rPr lang="en-US" sz="1000" baseline="30000" dirty="0"/>
              <a:t>st</a:t>
            </a:r>
            <a:r>
              <a:rPr lang="en-US" sz="1000" dirty="0"/>
              <a:t> Tuesday of each month. </a:t>
            </a:r>
          </a:p>
        </p:txBody>
      </p:sp>
      <p:sp>
        <p:nvSpPr>
          <p:cNvPr id="6" name="Footer Placeholder 5">
            <a:extLst>
              <a:ext uri="{FF2B5EF4-FFF2-40B4-BE49-F238E27FC236}">
                <a16:creationId xmlns:a16="http://schemas.microsoft.com/office/drawing/2014/main" id="{351D872A-823D-4474-9FF0-F7C89BDFD5C6}"/>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graphicFrame>
        <p:nvGraphicFramePr>
          <p:cNvPr id="10" name="Table 9">
            <a:extLst>
              <a:ext uri="{FF2B5EF4-FFF2-40B4-BE49-F238E27FC236}">
                <a16:creationId xmlns:a16="http://schemas.microsoft.com/office/drawing/2014/main" id="{6908551D-AF50-4A08-99D0-52D71DC9F318}"/>
              </a:ext>
            </a:extLst>
          </p:cNvPr>
          <p:cNvGraphicFramePr>
            <a:graphicFrameLocks noGrp="1"/>
          </p:cNvGraphicFramePr>
          <p:nvPr>
            <p:extLst>
              <p:ext uri="{D42A27DB-BD31-4B8C-83A1-F6EECF244321}">
                <p14:modId xmlns:p14="http://schemas.microsoft.com/office/powerpoint/2010/main" val="2743187604"/>
              </p:ext>
            </p:extLst>
          </p:nvPr>
        </p:nvGraphicFramePr>
        <p:xfrm>
          <a:off x="1098958" y="1207826"/>
          <a:ext cx="6962862" cy="4725060"/>
        </p:xfrm>
        <a:graphic>
          <a:graphicData uri="http://schemas.openxmlformats.org/drawingml/2006/table">
            <a:tbl>
              <a:tblPr firstRow="1" firstCol="1" bandRow="1">
                <a:tableStyleId>{9DCAF9ED-07DC-4A11-8D7F-57B35C25682E}</a:tableStyleId>
              </a:tblPr>
              <a:tblGrid>
                <a:gridCol w="4310917">
                  <a:extLst>
                    <a:ext uri="{9D8B030D-6E8A-4147-A177-3AD203B41FA5}">
                      <a16:colId xmlns:a16="http://schemas.microsoft.com/office/drawing/2014/main" val="1246941236"/>
                    </a:ext>
                  </a:extLst>
                </a:gridCol>
                <a:gridCol w="2651945">
                  <a:extLst>
                    <a:ext uri="{9D8B030D-6E8A-4147-A177-3AD203B41FA5}">
                      <a16:colId xmlns:a16="http://schemas.microsoft.com/office/drawing/2014/main" val="4058510640"/>
                    </a:ext>
                  </a:extLst>
                </a:gridCol>
              </a:tblGrid>
              <a:tr h="244500">
                <a:tc>
                  <a:txBody>
                    <a:bodyPr/>
                    <a:lstStyle/>
                    <a:p>
                      <a:pPr marL="0" marR="0" indent="0">
                        <a:spcBef>
                          <a:spcPts val="0"/>
                        </a:spcBef>
                        <a:spcAft>
                          <a:spcPts val="300"/>
                        </a:spcAft>
                        <a:tabLst>
                          <a:tab pos="228600" algn="l"/>
                          <a:tab pos="457200" algn="l"/>
                        </a:tabLst>
                      </a:pPr>
                      <a:r>
                        <a:rPr lang="en-US" sz="1600" dirty="0">
                          <a:effectLst/>
                        </a:rPr>
                        <a:t>Task</a:t>
                      </a:r>
                      <a:endParaRPr lang="en-US" sz="16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nchor="b"/>
                </a:tc>
                <a:tc>
                  <a:txBody>
                    <a:bodyPr/>
                    <a:lstStyle/>
                    <a:p>
                      <a:pPr marL="0" marR="0" indent="0">
                        <a:spcBef>
                          <a:spcPts val="0"/>
                        </a:spcBef>
                        <a:spcAft>
                          <a:spcPts val="300"/>
                        </a:spcAft>
                        <a:tabLst>
                          <a:tab pos="228600" algn="l"/>
                          <a:tab pos="457200" algn="l"/>
                        </a:tabLst>
                      </a:pPr>
                      <a:r>
                        <a:rPr lang="en-US" sz="1600" dirty="0">
                          <a:effectLst/>
                        </a:rPr>
                        <a:t>Anticipated Date</a:t>
                      </a:r>
                      <a:endParaRPr lang="en-US" sz="16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nchor="b"/>
                </a:tc>
                <a:extLst>
                  <a:ext uri="{0D108BD9-81ED-4DB2-BD59-A6C34878D82A}">
                    <a16:rowId xmlns:a16="http://schemas.microsoft.com/office/drawing/2014/main" val="2884722191"/>
                  </a:ext>
                </a:extLst>
              </a:tr>
              <a:tr h="183375">
                <a:tc>
                  <a:txBody>
                    <a:bodyPr/>
                    <a:lstStyle/>
                    <a:p>
                      <a:pPr marL="0" marR="0" indent="0">
                        <a:spcBef>
                          <a:spcPts val="0"/>
                        </a:spcBef>
                        <a:spcAft>
                          <a:spcPts val="300"/>
                        </a:spcAft>
                        <a:tabLst>
                          <a:tab pos="228600" algn="l"/>
                          <a:tab pos="457200" algn="l"/>
                        </a:tabLst>
                      </a:pPr>
                      <a:r>
                        <a:rPr lang="en-US" sz="1400" b="0" dirty="0">
                          <a:effectLst/>
                          <a:latin typeface="+mj-lt"/>
                        </a:rPr>
                        <a:t>Project Kick-off Meeting</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January 14, 2020</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144137642"/>
                  </a:ext>
                </a:extLst>
              </a:tr>
              <a:tr h="355395">
                <a:tc>
                  <a:txBody>
                    <a:bodyPr/>
                    <a:lstStyle/>
                    <a:p>
                      <a:pPr marL="0" marR="0" indent="0">
                        <a:spcBef>
                          <a:spcPts val="0"/>
                        </a:spcBef>
                        <a:spcAft>
                          <a:spcPts val="300"/>
                        </a:spcAft>
                        <a:tabLst>
                          <a:tab pos="228600" algn="l"/>
                          <a:tab pos="457200" algn="l"/>
                        </a:tabLst>
                      </a:pPr>
                      <a:r>
                        <a:rPr lang="en-US" sz="1400" b="0" dirty="0">
                          <a:effectLst/>
                          <a:latin typeface="+mj-lt"/>
                        </a:rPr>
                        <a:t>Submit HMPC Invite List and Community Engagement Strategy</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June 11, 2020</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2145894147"/>
                  </a:ext>
                </a:extLst>
              </a:tr>
              <a:tr h="183375">
                <a:tc>
                  <a:txBody>
                    <a:bodyPr/>
                    <a:lstStyle/>
                    <a:p>
                      <a:pPr marL="0" marR="0" indent="0">
                        <a:spcBef>
                          <a:spcPts val="0"/>
                        </a:spcBef>
                        <a:spcAft>
                          <a:spcPts val="300"/>
                        </a:spcAft>
                        <a:tabLst>
                          <a:tab pos="228600" algn="l"/>
                          <a:tab pos="457200" algn="l"/>
                        </a:tabLst>
                      </a:pPr>
                      <a:r>
                        <a:rPr lang="en-US" sz="1400" b="0" dirty="0">
                          <a:effectLst/>
                          <a:latin typeface="+mj-lt"/>
                        </a:rPr>
                        <a:t>District review Community Engagement Strategy</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June 15, 2020</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2931858748"/>
                  </a:ext>
                </a:extLst>
              </a:tr>
              <a:tr h="183375">
                <a:tc>
                  <a:txBody>
                    <a:bodyPr/>
                    <a:lstStyle/>
                    <a:p>
                      <a:pPr marL="0" marR="0" indent="0">
                        <a:spcBef>
                          <a:spcPts val="0"/>
                        </a:spcBef>
                        <a:spcAft>
                          <a:spcPts val="300"/>
                        </a:spcAft>
                        <a:tabLst>
                          <a:tab pos="228600" algn="l"/>
                          <a:tab pos="457200" algn="l"/>
                        </a:tabLst>
                      </a:pPr>
                      <a:r>
                        <a:rPr lang="en-US" sz="1400" b="1" dirty="0">
                          <a:solidFill>
                            <a:srgbClr val="884C91"/>
                          </a:solidFill>
                          <a:effectLst/>
                          <a:latin typeface="+mj-lt"/>
                        </a:rPr>
                        <a:t>HMPC Meeting #1</a:t>
                      </a:r>
                      <a:endParaRPr lang="en-US" sz="1400" b="1" dirty="0">
                        <a:solidFill>
                          <a:srgbClr val="884C91"/>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b="1" dirty="0">
                          <a:effectLst/>
                        </a:rPr>
                        <a:t>June 25, 2020</a:t>
                      </a:r>
                      <a:endParaRPr lang="en-US" sz="14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2643180976"/>
                  </a:ext>
                </a:extLst>
              </a:tr>
              <a:tr h="183375">
                <a:tc>
                  <a:txBody>
                    <a:bodyPr/>
                    <a:lstStyle/>
                    <a:p>
                      <a:pPr marL="0" marR="0" indent="0">
                        <a:spcBef>
                          <a:spcPts val="0"/>
                        </a:spcBef>
                        <a:spcAft>
                          <a:spcPts val="300"/>
                        </a:spcAft>
                        <a:tabLst>
                          <a:tab pos="228600" algn="l"/>
                          <a:tab pos="457200" algn="l"/>
                        </a:tabLst>
                      </a:pPr>
                      <a:r>
                        <a:rPr lang="en-US" sz="1400" b="0" dirty="0">
                          <a:effectLst/>
                          <a:latin typeface="+mj-lt"/>
                        </a:rPr>
                        <a:t>Community Workshop</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August 4, 2020</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2407427469"/>
                  </a:ext>
                </a:extLst>
              </a:tr>
              <a:tr h="183375">
                <a:tc>
                  <a:txBody>
                    <a:bodyPr/>
                    <a:lstStyle/>
                    <a:p>
                      <a:pPr marL="0" marR="0" indent="0">
                        <a:spcBef>
                          <a:spcPts val="0"/>
                        </a:spcBef>
                        <a:spcAft>
                          <a:spcPts val="300"/>
                        </a:spcAft>
                        <a:tabLst>
                          <a:tab pos="228600" algn="l"/>
                          <a:tab pos="457200" algn="l"/>
                        </a:tabLst>
                      </a:pPr>
                      <a:r>
                        <a:rPr lang="en-US" sz="1400" b="0" dirty="0">
                          <a:effectLst/>
                          <a:latin typeface="+mj-lt"/>
                        </a:rPr>
                        <a:t>Prepare Hazard Identification and Risk Assessment</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September 11, 2020</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1567282182"/>
                  </a:ext>
                </a:extLst>
              </a:tr>
              <a:tr h="183375">
                <a:tc>
                  <a:txBody>
                    <a:bodyPr/>
                    <a:lstStyle/>
                    <a:p>
                      <a:pPr marL="0" marR="0" indent="0">
                        <a:spcBef>
                          <a:spcPts val="0"/>
                        </a:spcBef>
                        <a:spcAft>
                          <a:spcPts val="300"/>
                        </a:spcAft>
                        <a:tabLst>
                          <a:tab pos="228600" algn="l"/>
                          <a:tab pos="457200" algn="l"/>
                        </a:tabLst>
                      </a:pPr>
                      <a:r>
                        <a:rPr lang="en-US" sz="1400" b="1" dirty="0">
                          <a:solidFill>
                            <a:srgbClr val="884C91"/>
                          </a:solidFill>
                          <a:effectLst/>
                          <a:latin typeface="+mj-lt"/>
                        </a:rPr>
                        <a:t>HMPC Meeting #2</a:t>
                      </a:r>
                      <a:endParaRPr lang="en-US" sz="1400" b="1" dirty="0">
                        <a:solidFill>
                          <a:srgbClr val="884C91"/>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b="1" dirty="0">
                          <a:effectLst/>
                        </a:rPr>
                        <a:t>September 22, 2020</a:t>
                      </a:r>
                      <a:endParaRPr lang="en-US" sz="14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2044728793"/>
                  </a:ext>
                </a:extLst>
              </a:tr>
              <a:tr h="183375">
                <a:tc>
                  <a:txBody>
                    <a:bodyPr/>
                    <a:lstStyle/>
                    <a:p>
                      <a:pPr marL="0" marR="0" indent="0">
                        <a:spcBef>
                          <a:spcPts val="0"/>
                        </a:spcBef>
                        <a:spcAft>
                          <a:spcPts val="300"/>
                        </a:spcAft>
                        <a:tabLst>
                          <a:tab pos="228600" algn="l"/>
                          <a:tab pos="457200" algn="l"/>
                        </a:tabLst>
                      </a:pPr>
                      <a:r>
                        <a:rPr lang="en-US" sz="1400" b="0" dirty="0">
                          <a:effectLst/>
                          <a:latin typeface="+mj-lt"/>
                        </a:rPr>
                        <a:t>Finalize Goals and Objectives</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October 2, 2020</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3249682709"/>
                  </a:ext>
                </a:extLst>
              </a:tr>
              <a:tr h="183375">
                <a:tc>
                  <a:txBody>
                    <a:bodyPr/>
                    <a:lstStyle/>
                    <a:p>
                      <a:pPr marL="0" marR="0" indent="0">
                        <a:spcBef>
                          <a:spcPts val="0"/>
                        </a:spcBef>
                        <a:spcAft>
                          <a:spcPts val="300"/>
                        </a:spcAft>
                        <a:tabLst>
                          <a:tab pos="228600" algn="l"/>
                          <a:tab pos="457200" algn="l"/>
                        </a:tabLst>
                      </a:pPr>
                      <a:r>
                        <a:rPr lang="en-US" sz="1400" b="1" dirty="0">
                          <a:solidFill>
                            <a:srgbClr val="884C91"/>
                          </a:solidFill>
                          <a:effectLst/>
                          <a:latin typeface="+mj-lt"/>
                        </a:rPr>
                        <a:t>HMPC Meeting #3</a:t>
                      </a:r>
                      <a:endParaRPr lang="en-US" sz="1400" b="1" dirty="0">
                        <a:solidFill>
                          <a:srgbClr val="884C91"/>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b="1" dirty="0">
                          <a:effectLst/>
                        </a:rPr>
                        <a:t>November 10, 2020</a:t>
                      </a:r>
                      <a:endParaRPr lang="en-US" sz="14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3758948417"/>
                  </a:ext>
                </a:extLst>
              </a:tr>
              <a:tr h="183375">
                <a:tc>
                  <a:txBody>
                    <a:bodyPr/>
                    <a:lstStyle/>
                    <a:p>
                      <a:pPr marL="0" marR="0" indent="0">
                        <a:spcBef>
                          <a:spcPts val="0"/>
                        </a:spcBef>
                        <a:spcAft>
                          <a:spcPts val="300"/>
                        </a:spcAft>
                        <a:tabLst>
                          <a:tab pos="228600" algn="l"/>
                          <a:tab pos="457200" algn="l"/>
                        </a:tabLst>
                      </a:pPr>
                      <a:r>
                        <a:rPr lang="en-US" sz="1400" b="0" dirty="0">
                          <a:effectLst/>
                          <a:latin typeface="+mj-lt"/>
                        </a:rPr>
                        <a:t>Compile Mitigation Actions Worksheets</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December 11, 2020</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1500777756"/>
                  </a:ext>
                </a:extLst>
              </a:tr>
              <a:tr h="183375">
                <a:tc>
                  <a:txBody>
                    <a:bodyPr/>
                    <a:lstStyle/>
                    <a:p>
                      <a:pPr marL="0" marR="0" indent="0">
                        <a:spcBef>
                          <a:spcPts val="0"/>
                        </a:spcBef>
                        <a:spcAft>
                          <a:spcPts val="300"/>
                        </a:spcAft>
                        <a:tabLst>
                          <a:tab pos="228600" algn="l"/>
                          <a:tab pos="457200" algn="l"/>
                        </a:tabLst>
                      </a:pPr>
                      <a:r>
                        <a:rPr lang="en-US" sz="1400" b="0" dirty="0">
                          <a:effectLst/>
                          <a:latin typeface="+mj-lt"/>
                        </a:rPr>
                        <a:t>Submit 1</a:t>
                      </a:r>
                      <a:r>
                        <a:rPr lang="en-US" sz="1400" b="0" baseline="30000" dirty="0">
                          <a:effectLst/>
                          <a:latin typeface="+mj-lt"/>
                        </a:rPr>
                        <a:t>st</a:t>
                      </a:r>
                      <a:r>
                        <a:rPr lang="en-US" sz="1400" b="0" dirty="0">
                          <a:effectLst/>
                          <a:latin typeface="+mj-lt"/>
                        </a:rPr>
                        <a:t> Administrative Draft LHMP</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January 8, 2021</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1572367259"/>
                  </a:ext>
                </a:extLst>
              </a:tr>
              <a:tr h="366750">
                <a:tc>
                  <a:txBody>
                    <a:bodyPr/>
                    <a:lstStyle/>
                    <a:p>
                      <a:pPr marL="0" marR="0" indent="0">
                        <a:spcBef>
                          <a:spcPts val="0"/>
                        </a:spcBef>
                        <a:spcAft>
                          <a:spcPts val="300"/>
                        </a:spcAft>
                        <a:tabLst>
                          <a:tab pos="228600" algn="l"/>
                          <a:tab pos="457200" algn="l"/>
                        </a:tabLst>
                      </a:pPr>
                      <a:r>
                        <a:rPr lang="en-US" sz="1400" b="0" dirty="0">
                          <a:effectLst/>
                          <a:latin typeface="+mj-lt"/>
                        </a:rPr>
                        <a:t>District provides consolidated comments on 1</a:t>
                      </a:r>
                      <a:r>
                        <a:rPr lang="en-US" sz="1400" b="0" baseline="30000" dirty="0">
                          <a:effectLst/>
                          <a:latin typeface="+mj-lt"/>
                        </a:rPr>
                        <a:t>st</a:t>
                      </a:r>
                      <a:r>
                        <a:rPr lang="en-US" sz="1400" b="0" dirty="0">
                          <a:effectLst/>
                          <a:latin typeface="+mj-lt"/>
                        </a:rPr>
                        <a:t> Administrative Draft LHMP</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February 5, 2021</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1868785860"/>
                  </a:ext>
                </a:extLst>
              </a:tr>
              <a:tr h="183375">
                <a:tc>
                  <a:txBody>
                    <a:bodyPr/>
                    <a:lstStyle/>
                    <a:p>
                      <a:pPr marL="0" marR="0" indent="0">
                        <a:spcBef>
                          <a:spcPts val="0"/>
                        </a:spcBef>
                        <a:spcAft>
                          <a:spcPts val="300"/>
                        </a:spcAft>
                        <a:tabLst>
                          <a:tab pos="228600" algn="l"/>
                          <a:tab pos="457200" algn="l"/>
                        </a:tabLst>
                      </a:pPr>
                      <a:r>
                        <a:rPr lang="en-US" sz="1400" b="0" dirty="0">
                          <a:effectLst/>
                          <a:latin typeface="+mj-lt"/>
                        </a:rPr>
                        <a:t>Complete FEMA Region IX Review Tool</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February 12, 2021</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637623797"/>
                  </a:ext>
                </a:extLst>
              </a:tr>
              <a:tr h="183375">
                <a:tc>
                  <a:txBody>
                    <a:bodyPr/>
                    <a:lstStyle/>
                    <a:p>
                      <a:pPr marL="0" marR="0" indent="0">
                        <a:spcBef>
                          <a:spcPts val="0"/>
                        </a:spcBef>
                        <a:spcAft>
                          <a:spcPts val="300"/>
                        </a:spcAft>
                        <a:tabLst>
                          <a:tab pos="228600" algn="l"/>
                          <a:tab pos="457200" algn="l"/>
                        </a:tabLst>
                      </a:pPr>
                      <a:r>
                        <a:rPr lang="en-US" sz="1400" b="0" dirty="0">
                          <a:effectLst/>
                          <a:latin typeface="+mj-lt"/>
                        </a:rPr>
                        <a:t>Submit 2</a:t>
                      </a:r>
                      <a:r>
                        <a:rPr lang="en-US" sz="1400" b="0" baseline="30000" dirty="0">
                          <a:effectLst/>
                          <a:latin typeface="+mj-lt"/>
                        </a:rPr>
                        <a:t>nd</a:t>
                      </a:r>
                      <a:r>
                        <a:rPr lang="en-US" sz="1400" b="0" dirty="0">
                          <a:effectLst/>
                          <a:latin typeface="+mj-lt"/>
                        </a:rPr>
                        <a:t> Administrative Draft LHMP</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February 26, 2021</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3424138002"/>
                  </a:ext>
                </a:extLst>
              </a:tr>
              <a:tr h="366750">
                <a:tc>
                  <a:txBody>
                    <a:bodyPr/>
                    <a:lstStyle/>
                    <a:p>
                      <a:pPr marL="0" marR="0" indent="0">
                        <a:spcBef>
                          <a:spcPts val="0"/>
                        </a:spcBef>
                        <a:spcAft>
                          <a:spcPts val="300"/>
                        </a:spcAft>
                        <a:tabLst>
                          <a:tab pos="228600" algn="l"/>
                          <a:tab pos="457200" algn="l"/>
                        </a:tabLst>
                      </a:pPr>
                      <a:r>
                        <a:rPr lang="en-US" sz="1400" b="0" dirty="0">
                          <a:effectLst/>
                          <a:latin typeface="+mj-lt"/>
                        </a:rPr>
                        <a:t>Circulate Public Review Draft LHMP (30-day public review)</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March 1, 2021 – March 30, 2021</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2071432670"/>
                  </a:ext>
                </a:extLst>
              </a:tr>
              <a:tr h="183375">
                <a:tc>
                  <a:txBody>
                    <a:bodyPr/>
                    <a:lstStyle/>
                    <a:p>
                      <a:pPr marL="0" marR="0" indent="0">
                        <a:spcBef>
                          <a:spcPts val="0"/>
                        </a:spcBef>
                        <a:spcAft>
                          <a:spcPts val="300"/>
                        </a:spcAft>
                        <a:tabLst>
                          <a:tab pos="228600" algn="l"/>
                          <a:tab pos="457200" algn="l"/>
                        </a:tabLst>
                      </a:pPr>
                      <a:r>
                        <a:rPr lang="en-US" sz="1400" b="0" dirty="0">
                          <a:effectLst/>
                          <a:latin typeface="+mj-lt"/>
                        </a:rPr>
                        <a:t>Submit LHMP to Cal OES for review (45-day review)</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April 5, 2021</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3818204905"/>
                  </a:ext>
                </a:extLst>
              </a:tr>
              <a:tr h="183375">
                <a:tc>
                  <a:txBody>
                    <a:bodyPr/>
                    <a:lstStyle/>
                    <a:p>
                      <a:pPr marL="0" marR="0" indent="0">
                        <a:spcBef>
                          <a:spcPts val="0"/>
                        </a:spcBef>
                        <a:spcAft>
                          <a:spcPts val="300"/>
                        </a:spcAft>
                        <a:tabLst>
                          <a:tab pos="228600" algn="l"/>
                          <a:tab pos="457200" algn="l"/>
                        </a:tabLst>
                      </a:pPr>
                      <a:r>
                        <a:rPr lang="en-US" sz="1400" b="0" dirty="0">
                          <a:effectLst/>
                          <a:latin typeface="+mj-lt"/>
                        </a:rPr>
                        <a:t>Submit LHMP to FEMA for Review (45-day review)</a:t>
                      </a:r>
                      <a:r>
                        <a:rPr lang="en-US" sz="1400" b="0" baseline="30000" dirty="0">
                          <a:effectLst/>
                          <a:latin typeface="+mj-lt"/>
                        </a:rPr>
                        <a:t>1</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May 20, 2021</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3266787950"/>
                  </a:ext>
                </a:extLst>
              </a:tr>
              <a:tr h="183375">
                <a:tc>
                  <a:txBody>
                    <a:bodyPr/>
                    <a:lstStyle/>
                    <a:p>
                      <a:pPr marL="0" marR="0" indent="0">
                        <a:spcBef>
                          <a:spcPts val="0"/>
                        </a:spcBef>
                        <a:spcAft>
                          <a:spcPts val="300"/>
                        </a:spcAft>
                        <a:tabLst>
                          <a:tab pos="228600" algn="l"/>
                          <a:tab pos="457200" algn="l"/>
                        </a:tabLst>
                      </a:pPr>
                      <a:r>
                        <a:rPr lang="en-US" sz="1400" b="0" dirty="0">
                          <a:effectLst/>
                          <a:latin typeface="+mj-lt"/>
                        </a:rPr>
                        <a:t>District Board of Directors Hearing</a:t>
                      </a:r>
                      <a:r>
                        <a:rPr lang="en-US" sz="1400" b="0" baseline="30000" dirty="0">
                          <a:effectLst/>
                          <a:latin typeface="+mj-lt"/>
                        </a:rPr>
                        <a:t>1</a:t>
                      </a:r>
                      <a:endParaRPr lang="en-US" sz="1400" b="0" dirty="0">
                        <a:solidFill>
                          <a:srgbClr val="000000"/>
                        </a:solidFill>
                        <a:effectLst/>
                        <a:latin typeface="+mj-lt"/>
                        <a:ea typeface="Times New Roman" panose="02020603050405020304" pitchFamily="18" charset="0"/>
                        <a:cs typeface="Times New Roman" panose="02020603050405020304" pitchFamily="18" charset="0"/>
                      </a:endParaRPr>
                    </a:p>
                  </a:txBody>
                  <a:tcPr marL="71755" marR="71755" marT="0" marB="0"/>
                </a:tc>
                <a:tc>
                  <a:txBody>
                    <a:bodyPr/>
                    <a:lstStyle/>
                    <a:p>
                      <a:pPr marL="0" marR="0" indent="0">
                        <a:spcBef>
                          <a:spcPts val="0"/>
                        </a:spcBef>
                        <a:spcAft>
                          <a:spcPts val="300"/>
                        </a:spcAft>
                        <a:tabLst>
                          <a:tab pos="228600" algn="l"/>
                          <a:tab pos="457200" algn="l"/>
                        </a:tabLst>
                      </a:pPr>
                      <a:r>
                        <a:rPr lang="en-US" sz="1400" dirty="0">
                          <a:effectLst/>
                        </a:rPr>
                        <a:t>July 6, 2021</a:t>
                      </a:r>
                      <a:endPar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71755" marR="71755" marT="0" marB="0"/>
                </a:tc>
                <a:extLst>
                  <a:ext uri="{0D108BD9-81ED-4DB2-BD59-A6C34878D82A}">
                    <a16:rowId xmlns:a16="http://schemas.microsoft.com/office/drawing/2014/main" val="2826945738"/>
                  </a:ext>
                </a:extLst>
              </a:tr>
            </a:tbl>
          </a:graphicData>
        </a:graphic>
      </p:graphicFrame>
    </p:spTree>
    <p:extLst>
      <p:ext uri="{BB962C8B-B14F-4D97-AF65-F5344CB8AC3E}">
        <p14:creationId xmlns:p14="http://schemas.microsoft.com/office/powerpoint/2010/main" val="2266080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05C648-3E29-4ECD-9386-4AF4604A8F85}"/>
              </a:ext>
            </a:extLst>
          </p:cNvPr>
          <p:cNvSpPr>
            <a:spLocks noGrp="1"/>
          </p:cNvSpPr>
          <p:nvPr>
            <p:ph idx="1"/>
          </p:nvPr>
        </p:nvSpPr>
        <p:spPr>
          <a:xfrm>
            <a:off x="457199" y="1510018"/>
            <a:ext cx="4769141" cy="4551515"/>
          </a:xfrm>
        </p:spPr>
        <p:txBody>
          <a:bodyPr>
            <a:normAutofit/>
          </a:bodyPr>
          <a:lstStyle/>
          <a:p>
            <a:r>
              <a:rPr lang="en-US" dirty="0"/>
              <a:t>Each time we experience a natural disaster, we learn how to make our people, infrastructure, and environment more resilient.</a:t>
            </a:r>
          </a:p>
          <a:p>
            <a:r>
              <a:rPr lang="en-US" dirty="0"/>
              <a:t>These events underscore the need to assess and manage risk. </a:t>
            </a:r>
          </a:p>
          <a:p>
            <a:r>
              <a:rPr lang="en-US" dirty="0"/>
              <a:t>Learning from the past to shape the future and continuing the shift towards mitigation!</a:t>
            </a:r>
          </a:p>
          <a:p>
            <a:endParaRPr lang="en-US" dirty="0"/>
          </a:p>
        </p:txBody>
      </p:sp>
      <p:sp>
        <p:nvSpPr>
          <p:cNvPr id="3" name="Text Placeholder 2">
            <a:extLst>
              <a:ext uri="{FF2B5EF4-FFF2-40B4-BE49-F238E27FC236}">
                <a16:creationId xmlns:a16="http://schemas.microsoft.com/office/drawing/2014/main" id="{4D39743B-F83F-4F36-A810-038072DD35C3}"/>
              </a:ext>
            </a:extLst>
          </p:cNvPr>
          <p:cNvSpPr>
            <a:spLocks noGrp="1"/>
          </p:cNvSpPr>
          <p:nvPr>
            <p:ph type="body" sz="quarter" idx="13"/>
          </p:nvPr>
        </p:nvSpPr>
        <p:spPr>
          <a:xfrm>
            <a:off x="467544" y="295937"/>
            <a:ext cx="8409756" cy="710742"/>
          </a:xfrm>
        </p:spPr>
        <p:txBody>
          <a:bodyPr/>
          <a:lstStyle/>
          <a:p>
            <a:endParaRPr lang="en-US" b="1" dirty="0"/>
          </a:p>
          <a:p>
            <a:r>
              <a:rPr lang="en-US" b="1" dirty="0"/>
              <a:t>Breaking the Cycle of Disaster Losses</a:t>
            </a:r>
          </a:p>
        </p:txBody>
      </p:sp>
      <p:sp>
        <p:nvSpPr>
          <p:cNvPr id="4" name="Slide Number Placeholder 3">
            <a:extLst>
              <a:ext uri="{FF2B5EF4-FFF2-40B4-BE49-F238E27FC236}">
                <a16:creationId xmlns:a16="http://schemas.microsoft.com/office/drawing/2014/main" id="{43857705-7D4C-4965-9E6E-EC38044E586D}"/>
              </a:ext>
            </a:extLst>
          </p:cNvPr>
          <p:cNvSpPr>
            <a:spLocks noGrp="1"/>
          </p:cNvSpPr>
          <p:nvPr>
            <p:ph type="sldNum" sz="quarter" idx="4"/>
          </p:nvPr>
        </p:nvSpPr>
        <p:spPr/>
        <p:txBody>
          <a:bodyPr/>
          <a:lstStyle/>
          <a:p>
            <a:fld id="{3B3120AC-0FB0-4B1F-9EA2-DF78B8AED3C7}" type="slidenum">
              <a:rPr lang="en-GB" smtClean="0"/>
              <a:pPr/>
              <a:t>54</a:t>
            </a:fld>
            <a:endParaRPr lang="en-GB" dirty="0"/>
          </a:p>
        </p:txBody>
      </p:sp>
      <p:sp>
        <p:nvSpPr>
          <p:cNvPr id="7" name="Footer Placeholder 5">
            <a:extLst>
              <a:ext uri="{FF2B5EF4-FFF2-40B4-BE49-F238E27FC236}">
                <a16:creationId xmlns:a16="http://schemas.microsoft.com/office/drawing/2014/main" id="{B67D3DF0-658A-425F-8A1D-C0E8ED2F4EAC}"/>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6" name="Picture 5">
            <a:extLst>
              <a:ext uri="{FF2B5EF4-FFF2-40B4-BE49-F238E27FC236}">
                <a16:creationId xmlns:a16="http://schemas.microsoft.com/office/drawing/2014/main" id="{879CC596-60A3-4B83-AF90-69213C6781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369" y="1893816"/>
            <a:ext cx="3085432" cy="3070367"/>
          </a:xfrm>
          <a:prstGeom prst="rect">
            <a:avLst/>
          </a:prstGeom>
        </p:spPr>
      </p:pic>
    </p:spTree>
    <p:extLst>
      <p:ext uri="{BB962C8B-B14F-4D97-AF65-F5344CB8AC3E}">
        <p14:creationId xmlns:p14="http://schemas.microsoft.com/office/powerpoint/2010/main" val="1899817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B3120AC-0FB0-4B1F-9EA2-DF78B8AED3C7}" type="slidenum">
              <a:rPr lang="en-GB" smtClean="0"/>
              <a:pPr/>
              <a:t>55</a:t>
            </a:fld>
            <a:endParaRPr lang="en-GB" dirty="0"/>
          </a:p>
        </p:txBody>
      </p:sp>
      <p:sp>
        <p:nvSpPr>
          <p:cNvPr id="6" name="Subtitle 3">
            <a:extLst>
              <a:ext uri="{FF2B5EF4-FFF2-40B4-BE49-F238E27FC236}">
                <a16:creationId xmlns:a16="http://schemas.microsoft.com/office/drawing/2014/main" id="{E6D4D280-41CB-468B-8FAA-2ECB7BA952FE}"/>
              </a:ext>
            </a:extLst>
          </p:cNvPr>
          <p:cNvSpPr>
            <a:spLocks noGrp="1"/>
          </p:cNvSpPr>
          <p:nvPr>
            <p:ph type="subTitle" idx="1"/>
          </p:nvPr>
        </p:nvSpPr>
        <p:spPr>
          <a:xfrm>
            <a:off x="861950" y="4124324"/>
            <a:ext cx="3710050" cy="1638301"/>
          </a:xfrm>
        </p:spPr>
        <p:txBody>
          <a:bodyPr>
            <a:normAutofit/>
          </a:bodyPr>
          <a:lstStyle/>
          <a:p>
            <a:r>
              <a:rPr lang="en-GB" dirty="0"/>
              <a:t>Juliana Prosperi, AICP</a:t>
            </a:r>
          </a:p>
          <a:p>
            <a:r>
              <a:rPr lang="en-GB" dirty="0">
                <a:solidFill>
                  <a:srgbClr val="00B0F0"/>
                </a:solidFill>
                <a:hlinkClick r:id="rId3">
                  <a:extLst>
                    <a:ext uri="{A12FA001-AC4F-418D-AE19-62706E023703}">
                      <ahyp:hlinkClr xmlns:ahyp="http://schemas.microsoft.com/office/drawing/2018/hyperlinkcolor" val="tx"/>
                    </a:ext>
                  </a:extLst>
                </a:hlinkClick>
              </a:rPr>
              <a:t>Juliana.Prosperi@woodplc.com</a:t>
            </a:r>
            <a:r>
              <a:rPr lang="en-GB" dirty="0">
                <a:solidFill>
                  <a:srgbClr val="00B0F0"/>
                </a:solidFill>
              </a:rPr>
              <a:t> </a:t>
            </a:r>
          </a:p>
          <a:p>
            <a:r>
              <a:rPr lang="en-GB" dirty="0"/>
              <a:t>(916) 636-3200</a:t>
            </a:r>
          </a:p>
        </p:txBody>
      </p:sp>
      <p:sp>
        <p:nvSpPr>
          <p:cNvPr id="7" name="Subtitle 3">
            <a:extLst>
              <a:ext uri="{FF2B5EF4-FFF2-40B4-BE49-F238E27FC236}">
                <a16:creationId xmlns:a16="http://schemas.microsoft.com/office/drawing/2014/main" id="{4637EC59-14CD-4BDF-9B3C-02F28A82AF66}"/>
              </a:ext>
            </a:extLst>
          </p:cNvPr>
          <p:cNvSpPr txBox="1">
            <a:spLocks/>
          </p:cNvSpPr>
          <p:nvPr/>
        </p:nvSpPr>
        <p:spPr>
          <a:xfrm>
            <a:off x="5338447" y="4100818"/>
            <a:ext cx="3155319" cy="1661807"/>
          </a:xfrm>
          <a:prstGeom prst="rect">
            <a:avLst/>
          </a:prstGeom>
        </p:spPr>
        <p:txBody>
          <a:bodyPr vert="horz" lIns="0" tIns="0" rIns="0" bIns="0" rtlCol="0">
            <a:normAutofit/>
          </a:bodyPr>
          <a:lstStyle>
            <a:lvl1pPr marL="0" indent="0" algn="l" defTabSz="914377" rtl="0" eaLnBrk="1" latinLnBrk="0" hangingPunct="1">
              <a:spcBef>
                <a:spcPct val="20000"/>
              </a:spcBef>
              <a:buFont typeface="Arial" panose="020B0604020202020204" pitchFamily="34" charset="0"/>
              <a:buNone/>
              <a:defRPr sz="18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89" indent="0" algn="ctr" defTabSz="914377" rtl="0" eaLnBrk="1" latinLnBrk="0" hangingPunct="1">
              <a:spcBef>
                <a:spcPct val="20000"/>
              </a:spcBef>
              <a:buFont typeface="Arial" panose="020B0604020202020204" pitchFamily="34" charset="0"/>
              <a:buNone/>
              <a:defRPr sz="2400" kern="1200" spc="0" baseline="0">
                <a:solidFill>
                  <a:schemeClr val="tx1">
                    <a:tint val="75000"/>
                  </a:schemeClr>
                </a:solidFill>
                <a:latin typeface="Segoe UI Light" panose="020B0502040204020203" pitchFamily="34" charset="0"/>
                <a:ea typeface="Segoe UI" panose="020B0502040204020203" pitchFamily="34" charset="0"/>
                <a:cs typeface="Segoe UI" panose="020B0502040204020203" pitchFamily="34" charset="0"/>
              </a:defRPr>
            </a:lvl2pPr>
            <a:lvl3pPr marL="914377" indent="0" algn="ctr" defTabSz="914377" rtl="0" eaLnBrk="1" latinLnBrk="0" hangingPunct="1">
              <a:spcBef>
                <a:spcPct val="20000"/>
              </a:spcBef>
              <a:buFont typeface="Arial" panose="020B0604020202020204" pitchFamily="34" charset="0"/>
              <a:buNone/>
              <a:defRPr sz="2200" kern="1200" spc="0" baseline="0">
                <a:solidFill>
                  <a:schemeClr val="tx1">
                    <a:tint val="75000"/>
                  </a:schemeClr>
                </a:solidFill>
                <a:latin typeface="Segoe UI Light" panose="020B0502040204020203" pitchFamily="34" charset="0"/>
                <a:ea typeface="Segoe UI" panose="020B0502040204020203" pitchFamily="34" charset="0"/>
                <a:cs typeface="Segoe UI" panose="020B0502040204020203" pitchFamily="34" charset="0"/>
              </a:defRPr>
            </a:lvl3pPr>
            <a:lvl4pPr marL="1371566" indent="0" algn="ctr" defTabSz="914377" rtl="0" eaLnBrk="1" latinLnBrk="0" hangingPunct="1">
              <a:spcBef>
                <a:spcPct val="20000"/>
              </a:spcBef>
              <a:buFont typeface="Arial" panose="020B0604020202020204" pitchFamily="34" charset="0"/>
              <a:buNone/>
              <a:defRPr sz="2000" kern="1200" spc="0" baseline="0">
                <a:solidFill>
                  <a:schemeClr val="tx1">
                    <a:tint val="75000"/>
                  </a:schemeClr>
                </a:solidFill>
                <a:latin typeface="Segoe UI Light" panose="020B0502040204020203" pitchFamily="34" charset="0"/>
                <a:ea typeface="Segoe UI" panose="020B0502040204020203" pitchFamily="34" charset="0"/>
                <a:cs typeface="Segoe UI" panose="020B0502040204020203" pitchFamily="34" charset="0"/>
              </a:defRPr>
            </a:lvl4pPr>
            <a:lvl5pPr marL="1828754" indent="0" algn="ctr" defTabSz="914377" rtl="0" eaLnBrk="1" latinLnBrk="0" hangingPunct="1">
              <a:spcBef>
                <a:spcPct val="20000"/>
              </a:spcBef>
              <a:buFont typeface="Arial" panose="020B0604020202020204" pitchFamily="34" charset="0"/>
              <a:buNone/>
              <a:defRPr sz="2000" kern="1200" spc="0" baseline="0">
                <a:solidFill>
                  <a:schemeClr val="tx1">
                    <a:tint val="75000"/>
                  </a:schemeClr>
                </a:solidFill>
                <a:latin typeface="Segoe UI Light" panose="020B0502040204020203" pitchFamily="34" charset="0"/>
                <a:ea typeface="Segoe UI" panose="020B0502040204020203" pitchFamily="34" charset="0"/>
                <a:cs typeface="Segoe UI" panose="020B0502040204020203" pitchFamily="34" charset="0"/>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t>Jeff Brislawn, CFM</a:t>
            </a:r>
          </a:p>
          <a:p>
            <a:r>
              <a:rPr lang="en-GB" dirty="0">
                <a:solidFill>
                  <a:srgbClr val="00B0F0"/>
                </a:solidFill>
                <a:hlinkClick r:id="rId4">
                  <a:extLst>
                    <a:ext uri="{A12FA001-AC4F-418D-AE19-62706E023703}">
                      <ahyp:hlinkClr xmlns:ahyp="http://schemas.microsoft.com/office/drawing/2018/hyperlinkcolor" val="tx"/>
                    </a:ext>
                  </a:extLst>
                </a:hlinkClick>
              </a:rPr>
              <a:t>Jeff.Brislawn@woodplc.com</a:t>
            </a:r>
            <a:r>
              <a:rPr lang="en-GB" dirty="0">
                <a:solidFill>
                  <a:srgbClr val="00B0F0"/>
                </a:solidFill>
              </a:rPr>
              <a:t> </a:t>
            </a:r>
          </a:p>
          <a:p>
            <a:r>
              <a:rPr lang="en-GB" dirty="0"/>
              <a:t>(303) 820-4654</a:t>
            </a:r>
          </a:p>
          <a:p>
            <a:endParaRPr lang="en-GB" dirty="0"/>
          </a:p>
        </p:txBody>
      </p:sp>
      <p:sp>
        <p:nvSpPr>
          <p:cNvPr id="8" name="Title 2">
            <a:extLst>
              <a:ext uri="{FF2B5EF4-FFF2-40B4-BE49-F238E27FC236}">
                <a16:creationId xmlns:a16="http://schemas.microsoft.com/office/drawing/2014/main" id="{A4161C21-5A34-425E-8C9D-EF64A8A5EB35}"/>
              </a:ext>
            </a:extLst>
          </p:cNvPr>
          <p:cNvSpPr>
            <a:spLocks noGrp="1"/>
          </p:cNvSpPr>
          <p:nvPr>
            <p:ph type="ctrTitle"/>
          </p:nvPr>
        </p:nvSpPr>
        <p:spPr>
          <a:xfrm>
            <a:off x="425187" y="3600000"/>
            <a:ext cx="7920000" cy="1200000"/>
          </a:xfrm>
        </p:spPr>
        <p:txBody>
          <a:bodyPr/>
          <a:lstStyle/>
          <a:p>
            <a:r>
              <a:rPr lang="en-GB" dirty="0"/>
              <a:t>Questions?</a:t>
            </a:r>
          </a:p>
        </p:txBody>
      </p:sp>
      <p:sp>
        <p:nvSpPr>
          <p:cNvPr id="9" name="Slide Number Placeholder 1">
            <a:extLst>
              <a:ext uri="{FF2B5EF4-FFF2-40B4-BE49-F238E27FC236}">
                <a16:creationId xmlns:a16="http://schemas.microsoft.com/office/drawing/2014/main" id="{389D64F7-F43B-4484-A9E9-91606428229B}"/>
              </a:ext>
            </a:extLst>
          </p:cNvPr>
          <p:cNvSpPr txBox="1">
            <a:spLocks/>
          </p:cNvSpPr>
          <p:nvPr/>
        </p:nvSpPr>
        <p:spPr>
          <a:xfrm>
            <a:off x="3346667" y="6175857"/>
            <a:ext cx="2412563" cy="584859"/>
          </a:xfrm>
          <a:prstGeom prst="rect">
            <a:avLst/>
          </a:prstGeom>
          <a:ln>
            <a:noFill/>
          </a:ln>
        </p:spPr>
        <p:txBody>
          <a:bodyPr vert="horz" lIns="91440" tIns="45720" rIns="91440" bIns="45720" rtlCol="0" anchor="ctr"/>
          <a:lstStyle>
            <a:defPPr>
              <a:defRPr lang="en-US"/>
            </a:defPPr>
            <a:lvl1pPr marL="0" algn="l" defTabSz="1219170" rtl="0" eaLnBrk="1" latinLnBrk="0" hangingPunct="1">
              <a:defRPr sz="800" kern="1200" spc="-100" baseline="0">
                <a:solidFill>
                  <a:schemeClr val="bg1"/>
                </a:solidFill>
                <a:latin typeface="+mj-lt"/>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GB" sz="1100" b="1" dirty="0"/>
              <a:t>Environment &amp; Infrastructure Solutions </a:t>
            </a:r>
          </a:p>
          <a:p>
            <a:pPr algn="ctr"/>
            <a:r>
              <a:rPr lang="en-GB" sz="1100" dirty="0">
                <a:solidFill>
                  <a:schemeClr val="bg2"/>
                </a:solidFill>
                <a:hlinkClick r:id="rId5">
                  <a:extLst>
                    <a:ext uri="{A12FA001-AC4F-418D-AE19-62706E023703}">
                      <ahyp:hlinkClr xmlns:ahyp="http://schemas.microsoft.com/office/drawing/2018/hyperlinkcolor" val="tx"/>
                    </a:ext>
                  </a:extLst>
                </a:hlinkClick>
              </a:rPr>
              <a:t>https://www.woodplc.com/</a:t>
            </a:r>
            <a:r>
              <a:rPr lang="en-GB" sz="1100" dirty="0">
                <a:solidFill>
                  <a:schemeClr val="bg2"/>
                </a:solidFill>
              </a:rPr>
              <a:t> </a:t>
            </a:r>
          </a:p>
        </p:txBody>
      </p:sp>
      <p:pic>
        <p:nvPicPr>
          <p:cNvPr id="10" name="Picture 2" descr="Image result for wood plc">
            <a:extLst>
              <a:ext uri="{FF2B5EF4-FFF2-40B4-BE49-F238E27FC236}">
                <a16:creationId xmlns:a16="http://schemas.microsoft.com/office/drawing/2014/main" id="{958B6D95-2314-4326-A1E8-30A51ECC65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5386" y="5783263"/>
            <a:ext cx="1275127" cy="38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000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0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642DE2-EF7F-49FB-AD77-CF84FB947809}"/>
              </a:ext>
            </a:extLst>
          </p:cNvPr>
          <p:cNvSpPr>
            <a:spLocks noGrp="1"/>
          </p:cNvSpPr>
          <p:nvPr>
            <p:ph idx="1"/>
          </p:nvPr>
        </p:nvSpPr>
        <p:spPr>
          <a:xfrm>
            <a:off x="451550" y="1245963"/>
            <a:ext cx="8240900" cy="5089926"/>
          </a:xfrm>
        </p:spPr>
        <p:txBody>
          <a:bodyPr>
            <a:normAutofit/>
          </a:bodyPr>
          <a:lstStyle/>
          <a:p>
            <a:pPr marL="0" indent="0">
              <a:buNone/>
            </a:pPr>
            <a:r>
              <a:rPr lang="en-US" b="1" dirty="0"/>
              <a:t>What is Hazard Mitigation?</a:t>
            </a:r>
          </a:p>
          <a:p>
            <a:r>
              <a:rPr lang="en-US" dirty="0"/>
              <a:t>Any </a:t>
            </a:r>
            <a:r>
              <a:rPr lang="en-US" u="sng" dirty="0"/>
              <a:t>sustained</a:t>
            </a:r>
            <a:r>
              <a:rPr lang="en-US" dirty="0"/>
              <a:t> action taken to reduce or eliminate long-term risk to human life and property from natural and human-caused hazards.</a:t>
            </a:r>
          </a:p>
          <a:p>
            <a:endParaRPr lang="en-US" dirty="0"/>
          </a:p>
          <a:p>
            <a:endParaRPr lang="en-US" dirty="0"/>
          </a:p>
        </p:txBody>
      </p:sp>
      <p:sp>
        <p:nvSpPr>
          <p:cNvPr id="4" name="Slide Number Placeholder 3">
            <a:extLst>
              <a:ext uri="{FF2B5EF4-FFF2-40B4-BE49-F238E27FC236}">
                <a16:creationId xmlns:a16="http://schemas.microsoft.com/office/drawing/2014/main" id="{D1F2F74D-A62E-467C-8047-31DB7E686382}"/>
              </a:ext>
            </a:extLst>
          </p:cNvPr>
          <p:cNvSpPr>
            <a:spLocks noGrp="1"/>
          </p:cNvSpPr>
          <p:nvPr>
            <p:ph type="sldNum" sz="quarter" idx="4"/>
          </p:nvPr>
        </p:nvSpPr>
        <p:spPr/>
        <p:txBody>
          <a:bodyPr/>
          <a:lstStyle/>
          <a:p>
            <a:fld id="{3B3120AC-0FB0-4B1F-9EA2-DF78B8AED3C7}" type="slidenum">
              <a:rPr lang="en-GB" smtClean="0"/>
              <a:pPr/>
              <a:t>6</a:t>
            </a:fld>
            <a:endParaRPr lang="en-GB" dirty="0"/>
          </a:p>
        </p:txBody>
      </p:sp>
      <p:sp>
        <p:nvSpPr>
          <p:cNvPr id="9" name="Footer Placeholder 5">
            <a:extLst>
              <a:ext uri="{FF2B5EF4-FFF2-40B4-BE49-F238E27FC236}">
                <a16:creationId xmlns:a16="http://schemas.microsoft.com/office/drawing/2014/main" id="{A2CDDA1B-F28A-497F-AF87-6DACC4605721}"/>
              </a:ext>
            </a:extLst>
          </p:cNvPr>
          <p:cNvSpPr>
            <a:spLocks noGrp="1"/>
          </p:cNvSpPr>
          <p:nvPr>
            <p:ph type="ftr" sz="quarter" idx="3"/>
          </p:nvPr>
        </p:nvSpPr>
        <p:spPr>
          <a:xfrm>
            <a:off x="707197" y="6335889"/>
            <a:ext cx="5514975" cy="253999"/>
          </a:xfrm>
        </p:spPr>
        <p:txBody>
          <a:bodyPr/>
          <a:lstStyle/>
          <a:p>
            <a:pPr lvl="0"/>
            <a:r>
              <a:rPr lang="en-US" dirty="0">
                <a:solidFill>
                  <a:prstClr val="white">
                    <a:lumMod val="75000"/>
                  </a:prstClr>
                </a:solidFill>
              </a:rPr>
              <a:t>Valley of the Moon Water District HMPC Meeting #1</a:t>
            </a:r>
          </a:p>
        </p:txBody>
      </p:sp>
      <p:sp>
        <p:nvSpPr>
          <p:cNvPr id="10" name="Text Placeholder 2">
            <a:extLst>
              <a:ext uri="{FF2B5EF4-FFF2-40B4-BE49-F238E27FC236}">
                <a16:creationId xmlns:a16="http://schemas.microsoft.com/office/drawing/2014/main" id="{FE6C8C9A-63A4-49E4-9BA4-BFBE4E04BC66}"/>
              </a:ext>
            </a:extLst>
          </p:cNvPr>
          <p:cNvSpPr>
            <a:spLocks noGrp="1"/>
          </p:cNvSpPr>
          <p:nvPr>
            <p:ph type="body" sz="quarter" idx="13"/>
          </p:nvPr>
        </p:nvSpPr>
        <p:spPr>
          <a:xfrm>
            <a:off x="467545" y="295937"/>
            <a:ext cx="8286402" cy="610255"/>
          </a:xfrm>
        </p:spPr>
        <p:txBody>
          <a:bodyPr/>
          <a:lstStyle/>
          <a:p>
            <a:r>
              <a:rPr lang="en-GB" b="1" dirty="0">
                <a:latin typeface="Segoe UI" panose="020B0502040204020203" pitchFamily="34" charset="0"/>
              </a:rPr>
              <a:t>Mitigation Planning and Disaster Mitigation Act</a:t>
            </a:r>
          </a:p>
        </p:txBody>
      </p:sp>
      <p:pic>
        <p:nvPicPr>
          <p:cNvPr id="6" name="Picture 5" descr="A picture containing device&#10;&#10;Description automatically generated">
            <a:extLst>
              <a:ext uri="{FF2B5EF4-FFF2-40B4-BE49-F238E27FC236}">
                <a16:creationId xmlns:a16="http://schemas.microsoft.com/office/drawing/2014/main" id="{3FF1DB8A-41FE-4BCC-AC90-B726A939A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900" y="2815492"/>
            <a:ext cx="3194808" cy="3390235"/>
          </a:xfrm>
          <a:prstGeom prst="rect">
            <a:avLst/>
          </a:prstGeom>
        </p:spPr>
      </p:pic>
    </p:spTree>
    <p:extLst>
      <p:ext uri="{BB962C8B-B14F-4D97-AF65-F5344CB8AC3E}">
        <p14:creationId xmlns:p14="http://schemas.microsoft.com/office/powerpoint/2010/main" val="113748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B3120AC-0FB0-4B1F-9EA2-DF78B8AED3C7}" type="slidenum">
              <a:rPr lang="en-GB" smtClean="0"/>
              <a:pPr/>
              <a:t>7</a:t>
            </a:fld>
            <a:endParaRPr lang="en-GB" dirty="0"/>
          </a:p>
        </p:txBody>
      </p:sp>
      <p:sp>
        <p:nvSpPr>
          <p:cNvPr id="5" name="Footer Placeholder 5">
            <a:extLst>
              <a:ext uri="{FF2B5EF4-FFF2-40B4-BE49-F238E27FC236}">
                <a16:creationId xmlns:a16="http://schemas.microsoft.com/office/drawing/2014/main" id="{820C3982-9B78-4C27-9DFA-1E21A65F4CD7}"/>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9" name="Picture 8">
            <a:extLst>
              <a:ext uri="{FF2B5EF4-FFF2-40B4-BE49-F238E27FC236}">
                <a16:creationId xmlns:a16="http://schemas.microsoft.com/office/drawing/2014/main" id="{BC93DB0C-4EDE-43CD-8FA0-0CD4F1B3EB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0305" y="1319288"/>
            <a:ext cx="2777421" cy="1850456"/>
          </a:xfrm>
          <a:prstGeom prst="rect">
            <a:avLst/>
          </a:prstGeom>
        </p:spPr>
      </p:pic>
      <p:pic>
        <p:nvPicPr>
          <p:cNvPr id="11" name="Picture 10">
            <a:extLst>
              <a:ext uri="{FF2B5EF4-FFF2-40B4-BE49-F238E27FC236}">
                <a16:creationId xmlns:a16="http://schemas.microsoft.com/office/drawing/2014/main" id="{1A563D65-8B6B-492B-88FF-8CC2D30C47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5956" y="1315891"/>
            <a:ext cx="2777421" cy="1853929"/>
          </a:xfrm>
          <a:prstGeom prst="rect">
            <a:avLst/>
          </a:prstGeom>
        </p:spPr>
      </p:pic>
      <p:pic>
        <p:nvPicPr>
          <p:cNvPr id="15" name="Picture 14">
            <a:extLst>
              <a:ext uri="{FF2B5EF4-FFF2-40B4-BE49-F238E27FC236}">
                <a16:creationId xmlns:a16="http://schemas.microsoft.com/office/drawing/2014/main" id="{2719F905-2080-4E07-BDFE-CA111E236FE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91607" y="3515555"/>
            <a:ext cx="2709476" cy="1805188"/>
          </a:xfrm>
          <a:prstGeom prst="rect">
            <a:avLst/>
          </a:prstGeom>
        </p:spPr>
      </p:pic>
      <p:pic>
        <p:nvPicPr>
          <p:cNvPr id="17" name="Picture 16">
            <a:extLst>
              <a:ext uri="{FF2B5EF4-FFF2-40B4-BE49-F238E27FC236}">
                <a16:creationId xmlns:a16="http://schemas.microsoft.com/office/drawing/2014/main" id="{D78687A1-FAF5-4001-8835-33972E13A6B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91607" y="1343306"/>
            <a:ext cx="2741485" cy="1799099"/>
          </a:xfrm>
          <a:prstGeom prst="rect">
            <a:avLst/>
          </a:prstGeom>
        </p:spPr>
      </p:pic>
      <p:pic>
        <p:nvPicPr>
          <p:cNvPr id="19" name="Picture 18">
            <a:extLst>
              <a:ext uri="{FF2B5EF4-FFF2-40B4-BE49-F238E27FC236}">
                <a16:creationId xmlns:a16="http://schemas.microsoft.com/office/drawing/2014/main" id="{509383C6-D13A-49C5-8B15-D07EEEF794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5956" y="3492192"/>
            <a:ext cx="2741485" cy="1853929"/>
          </a:xfrm>
          <a:prstGeom prst="rect">
            <a:avLst/>
          </a:prstGeom>
        </p:spPr>
      </p:pic>
      <p:pic>
        <p:nvPicPr>
          <p:cNvPr id="21" name="Picture 20">
            <a:extLst>
              <a:ext uri="{FF2B5EF4-FFF2-40B4-BE49-F238E27FC236}">
                <a16:creationId xmlns:a16="http://schemas.microsoft.com/office/drawing/2014/main" id="{F3728B73-53CF-40F8-A9F1-77A6DD9D778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30627" y="3492191"/>
            <a:ext cx="2666170" cy="1832283"/>
          </a:xfrm>
          <a:prstGeom prst="rect">
            <a:avLst/>
          </a:prstGeom>
        </p:spPr>
      </p:pic>
      <p:sp>
        <p:nvSpPr>
          <p:cNvPr id="22" name="Rectangle 21">
            <a:extLst>
              <a:ext uri="{FF2B5EF4-FFF2-40B4-BE49-F238E27FC236}">
                <a16:creationId xmlns:a16="http://schemas.microsoft.com/office/drawing/2014/main" id="{9DDE3CA3-96FC-40E4-BF8C-E211228180BC}"/>
              </a:ext>
            </a:extLst>
          </p:cNvPr>
          <p:cNvSpPr/>
          <p:nvPr/>
        </p:nvSpPr>
        <p:spPr>
          <a:xfrm>
            <a:off x="176169" y="5365754"/>
            <a:ext cx="8796380" cy="830997"/>
          </a:xfrm>
          <a:prstGeom prst="rect">
            <a:avLst/>
          </a:prstGeom>
        </p:spPr>
        <p:txBody>
          <a:bodyPr wrap="square">
            <a:spAutoFit/>
          </a:bodyPr>
          <a:lstStyle/>
          <a:p>
            <a:r>
              <a:rPr lang="en-GB" b="1" dirty="0">
                <a:solidFill>
                  <a:srgbClr val="394147"/>
                </a:solidFill>
              </a:rPr>
              <a:t>“Every dollar invested on disaster prevention saves six dollars in costs related to response and recovery.” </a:t>
            </a:r>
            <a:r>
              <a:rPr lang="en-GB" b="1" dirty="0">
                <a:solidFill>
                  <a:srgbClr val="884C91"/>
                </a:solidFill>
              </a:rPr>
              <a:t>-</a:t>
            </a:r>
            <a:r>
              <a:rPr lang="en-GB" sz="1600" dirty="0">
                <a:solidFill>
                  <a:srgbClr val="884C91"/>
                </a:solidFill>
                <a:latin typeface="+mj-lt"/>
              </a:rPr>
              <a:t>National Institute of Building Science</a:t>
            </a:r>
            <a:endParaRPr lang="en-US" dirty="0">
              <a:latin typeface="+mj-lt"/>
            </a:endParaRPr>
          </a:p>
        </p:txBody>
      </p:sp>
      <p:sp>
        <p:nvSpPr>
          <p:cNvPr id="25" name="Text Placeholder 2">
            <a:extLst>
              <a:ext uri="{FF2B5EF4-FFF2-40B4-BE49-F238E27FC236}">
                <a16:creationId xmlns:a16="http://schemas.microsoft.com/office/drawing/2014/main" id="{CEBBC303-A55F-4363-81E5-1D1EE67319B0}"/>
              </a:ext>
            </a:extLst>
          </p:cNvPr>
          <p:cNvSpPr>
            <a:spLocks noGrp="1"/>
          </p:cNvSpPr>
          <p:nvPr>
            <p:ph type="body" sz="quarter" idx="13"/>
          </p:nvPr>
        </p:nvSpPr>
        <p:spPr>
          <a:xfrm>
            <a:off x="467545" y="295937"/>
            <a:ext cx="8208912" cy="610255"/>
          </a:xfrm>
        </p:spPr>
        <p:txBody>
          <a:bodyPr/>
          <a:lstStyle/>
          <a:p>
            <a:r>
              <a:rPr lang="en-GB" b="1" dirty="0">
                <a:latin typeface="Segoe UI" panose="020B0502040204020203" pitchFamily="34" charset="0"/>
              </a:rPr>
              <a:t>Recent Natural Disasters around Sonoma Valley</a:t>
            </a:r>
          </a:p>
        </p:txBody>
      </p:sp>
    </p:spTree>
    <p:extLst>
      <p:ext uri="{BB962C8B-B14F-4D97-AF65-F5344CB8AC3E}">
        <p14:creationId xmlns:p14="http://schemas.microsoft.com/office/powerpoint/2010/main" val="17532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642DE2-EF7F-49FB-AD77-CF84FB947809}"/>
              </a:ext>
            </a:extLst>
          </p:cNvPr>
          <p:cNvSpPr>
            <a:spLocks noGrp="1"/>
          </p:cNvSpPr>
          <p:nvPr>
            <p:ph idx="1"/>
          </p:nvPr>
        </p:nvSpPr>
        <p:spPr>
          <a:xfrm>
            <a:off x="451550" y="1245963"/>
            <a:ext cx="5045608" cy="5089926"/>
          </a:xfrm>
        </p:spPr>
        <p:txBody>
          <a:bodyPr>
            <a:normAutofit/>
          </a:bodyPr>
          <a:lstStyle/>
          <a:p>
            <a:pPr marL="0" indent="0">
              <a:buNone/>
            </a:pPr>
            <a:r>
              <a:rPr lang="en-US" b="1" dirty="0"/>
              <a:t>Federal Legislation</a:t>
            </a:r>
          </a:p>
          <a:p>
            <a:pPr marL="0" indent="0">
              <a:buNone/>
            </a:pPr>
            <a:r>
              <a:rPr lang="en-US" dirty="0"/>
              <a:t>44 CFR 201.6</a:t>
            </a:r>
          </a:p>
          <a:p>
            <a:r>
              <a:rPr lang="en-US" dirty="0"/>
              <a:t>Requires communities to update their hazard mitigation plans every 5 years to remain eligible for federal pre- and post-disaster funding (Hazard Mitigation Grant Program)</a:t>
            </a:r>
          </a:p>
          <a:p>
            <a:r>
              <a:rPr lang="en-US" dirty="0"/>
              <a:t>Plan ensures the District will be ready and eligible for mitigation projects when funding becomes available</a:t>
            </a:r>
          </a:p>
          <a:p>
            <a:pPr marL="0" indent="0">
              <a:buNone/>
            </a:pPr>
            <a:endParaRPr lang="en-US" dirty="0"/>
          </a:p>
        </p:txBody>
      </p:sp>
      <p:sp>
        <p:nvSpPr>
          <p:cNvPr id="3" name="Text Placeholder 2">
            <a:extLst>
              <a:ext uri="{FF2B5EF4-FFF2-40B4-BE49-F238E27FC236}">
                <a16:creationId xmlns:a16="http://schemas.microsoft.com/office/drawing/2014/main" id="{CF656672-DA06-4DBB-8357-D341C127B0A7}"/>
              </a:ext>
            </a:extLst>
          </p:cNvPr>
          <p:cNvSpPr>
            <a:spLocks noGrp="1"/>
          </p:cNvSpPr>
          <p:nvPr>
            <p:ph type="body" sz="quarter" idx="13"/>
          </p:nvPr>
        </p:nvSpPr>
        <p:spPr>
          <a:xfrm>
            <a:off x="467544" y="295937"/>
            <a:ext cx="8676456" cy="693964"/>
          </a:xfrm>
        </p:spPr>
        <p:txBody>
          <a:bodyPr/>
          <a:lstStyle/>
          <a:p>
            <a:endParaRPr lang="en-US" b="1" dirty="0"/>
          </a:p>
          <a:p>
            <a:r>
              <a:rPr lang="en-US" b="1" dirty="0"/>
              <a:t>Disaster Mitigation Act of 2000</a:t>
            </a:r>
          </a:p>
        </p:txBody>
      </p:sp>
      <p:sp>
        <p:nvSpPr>
          <p:cNvPr id="4" name="Slide Number Placeholder 3">
            <a:extLst>
              <a:ext uri="{FF2B5EF4-FFF2-40B4-BE49-F238E27FC236}">
                <a16:creationId xmlns:a16="http://schemas.microsoft.com/office/drawing/2014/main" id="{D1F2F74D-A62E-467C-8047-31DB7E686382}"/>
              </a:ext>
            </a:extLst>
          </p:cNvPr>
          <p:cNvSpPr>
            <a:spLocks noGrp="1"/>
          </p:cNvSpPr>
          <p:nvPr>
            <p:ph type="sldNum" sz="quarter" idx="4"/>
          </p:nvPr>
        </p:nvSpPr>
        <p:spPr/>
        <p:txBody>
          <a:bodyPr/>
          <a:lstStyle/>
          <a:p>
            <a:fld id="{3B3120AC-0FB0-4B1F-9EA2-DF78B8AED3C7}" type="slidenum">
              <a:rPr lang="en-GB" smtClean="0"/>
              <a:pPr/>
              <a:t>8</a:t>
            </a:fld>
            <a:endParaRPr lang="en-GB" dirty="0"/>
          </a:p>
        </p:txBody>
      </p:sp>
      <p:pic>
        <p:nvPicPr>
          <p:cNvPr id="7" name="Picture 6">
            <a:extLst>
              <a:ext uri="{FF2B5EF4-FFF2-40B4-BE49-F238E27FC236}">
                <a16:creationId xmlns:a16="http://schemas.microsoft.com/office/drawing/2014/main" id="{20F04912-1513-43F9-BF52-503BFD033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8743">
            <a:off x="5686568" y="2738545"/>
            <a:ext cx="1578892" cy="2044664"/>
          </a:xfrm>
          <a:prstGeom prst="rect">
            <a:avLst/>
          </a:prstGeom>
          <a:scene3d>
            <a:camera prst="orthographicFront">
              <a:rot lat="0" lon="0" rev="0"/>
            </a:camera>
            <a:lightRig rig="threePt" dir="t"/>
          </a:scene3d>
        </p:spPr>
      </p:pic>
      <p:sp>
        <p:nvSpPr>
          <p:cNvPr id="8" name="Footer Placeholder 5">
            <a:extLst>
              <a:ext uri="{FF2B5EF4-FFF2-40B4-BE49-F238E27FC236}">
                <a16:creationId xmlns:a16="http://schemas.microsoft.com/office/drawing/2014/main" id="{36CF0F31-6D7C-4D9C-A558-0918A47A4FCB}"/>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pic>
        <p:nvPicPr>
          <p:cNvPr id="10" name="Picture 9">
            <a:extLst>
              <a:ext uri="{FF2B5EF4-FFF2-40B4-BE49-F238E27FC236}">
                <a16:creationId xmlns:a16="http://schemas.microsoft.com/office/drawing/2014/main" id="{CCD1C62F-06B6-4872-8522-1B5517E36B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34432">
            <a:off x="7137387" y="2803245"/>
            <a:ext cx="1579967" cy="2044664"/>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234457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F2F74D-A62E-467C-8047-31DB7E686382}"/>
              </a:ext>
            </a:extLst>
          </p:cNvPr>
          <p:cNvSpPr>
            <a:spLocks noGrp="1"/>
          </p:cNvSpPr>
          <p:nvPr>
            <p:ph type="sldNum" sz="quarter" idx="4"/>
          </p:nvPr>
        </p:nvSpPr>
        <p:spPr/>
        <p:txBody>
          <a:bodyPr/>
          <a:lstStyle/>
          <a:p>
            <a:fld id="{3B3120AC-0FB0-4B1F-9EA2-DF78B8AED3C7}" type="slidenum">
              <a:rPr lang="en-GB" smtClean="0"/>
              <a:pPr/>
              <a:t>9</a:t>
            </a:fld>
            <a:endParaRPr lang="en-GB" dirty="0"/>
          </a:p>
        </p:txBody>
      </p:sp>
      <p:sp>
        <p:nvSpPr>
          <p:cNvPr id="10" name="Content Placeholder 1">
            <a:extLst>
              <a:ext uri="{FF2B5EF4-FFF2-40B4-BE49-F238E27FC236}">
                <a16:creationId xmlns:a16="http://schemas.microsoft.com/office/drawing/2014/main" id="{537D35C5-48DD-4C4A-AEDC-7012DC47BB87}"/>
              </a:ext>
            </a:extLst>
          </p:cNvPr>
          <p:cNvSpPr>
            <a:spLocks noGrp="1"/>
          </p:cNvSpPr>
          <p:nvPr>
            <p:ph idx="1"/>
          </p:nvPr>
        </p:nvSpPr>
        <p:spPr>
          <a:xfrm>
            <a:off x="467545" y="2007515"/>
            <a:ext cx="5962822" cy="4260110"/>
          </a:xfrm>
        </p:spPr>
        <p:txBody>
          <a:bodyPr>
            <a:normAutofit lnSpcReduction="10000"/>
          </a:bodyPr>
          <a:lstStyle/>
          <a:p>
            <a:r>
              <a:rPr lang="en-US" altLang="en-US" dirty="0"/>
              <a:t>Population and community growth</a:t>
            </a:r>
          </a:p>
          <a:p>
            <a:pPr lvl="1"/>
            <a:r>
              <a:rPr lang="en-US" altLang="en-US" dirty="0"/>
              <a:t>More people </a:t>
            </a:r>
          </a:p>
          <a:p>
            <a:pPr lvl="1"/>
            <a:r>
              <a:rPr lang="en-US" altLang="en-US" dirty="0"/>
              <a:t>More infrastructure and buildings</a:t>
            </a:r>
          </a:p>
          <a:p>
            <a:pPr lvl="1"/>
            <a:r>
              <a:rPr lang="en-US" altLang="en-US" dirty="0"/>
              <a:t>More exposure to risk</a:t>
            </a:r>
          </a:p>
          <a:p>
            <a:r>
              <a:rPr lang="en-US" altLang="en-US" dirty="0"/>
              <a:t>More natural and human-caused hazards</a:t>
            </a:r>
          </a:p>
          <a:p>
            <a:pPr lvl="1"/>
            <a:r>
              <a:rPr lang="en-US" altLang="en-US" dirty="0"/>
              <a:t>Technological, civil, terrorist hazards</a:t>
            </a:r>
          </a:p>
          <a:p>
            <a:pPr lvl="1"/>
            <a:r>
              <a:rPr lang="en-US" altLang="en-US" dirty="0"/>
              <a:t>Human-health hazards (pandemics)</a:t>
            </a:r>
          </a:p>
          <a:p>
            <a:r>
              <a:rPr lang="en-US" altLang="en-US" dirty="0"/>
              <a:t>More disaster declarations</a:t>
            </a:r>
          </a:p>
          <a:p>
            <a:r>
              <a:rPr lang="en-US" altLang="en-US" dirty="0"/>
              <a:t>Increase in disaster response and recovery costs</a:t>
            </a:r>
          </a:p>
        </p:txBody>
      </p:sp>
      <p:grpSp>
        <p:nvGrpSpPr>
          <p:cNvPr id="11" name="Group 10">
            <a:extLst>
              <a:ext uri="{FF2B5EF4-FFF2-40B4-BE49-F238E27FC236}">
                <a16:creationId xmlns:a16="http://schemas.microsoft.com/office/drawing/2014/main" id="{C99BA5D6-E2CD-4ED5-BE18-D99B648A1737}"/>
              </a:ext>
            </a:extLst>
          </p:cNvPr>
          <p:cNvGrpSpPr/>
          <p:nvPr/>
        </p:nvGrpSpPr>
        <p:grpSpPr>
          <a:xfrm>
            <a:off x="6017464" y="3700130"/>
            <a:ext cx="2736482" cy="1916562"/>
            <a:chOff x="5773783" y="3831772"/>
            <a:chExt cx="2325188" cy="1628502"/>
          </a:xfrm>
        </p:grpSpPr>
        <p:cxnSp>
          <p:nvCxnSpPr>
            <p:cNvPr id="12" name="Straight Arrow Connector 11">
              <a:extLst>
                <a:ext uri="{FF2B5EF4-FFF2-40B4-BE49-F238E27FC236}">
                  <a16:creationId xmlns:a16="http://schemas.microsoft.com/office/drawing/2014/main" id="{CC309BD5-7C21-4FCA-833A-AF23EC35DE67}"/>
                </a:ext>
              </a:extLst>
            </p:cNvPr>
            <p:cNvCxnSpPr/>
            <p:nvPr/>
          </p:nvCxnSpPr>
          <p:spPr>
            <a:xfrm flipV="1">
              <a:off x="7254240" y="3831772"/>
              <a:ext cx="844731" cy="8534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0650AD-FC98-4502-8ACE-1F1B0D0B592B}"/>
                </a:ext>
              </a:extLst>
            </p:cNvPr>
            <p:cNvCxnSpPr/>
            <p:nvPr/>
          </p:nvCxnSpPr>
          <p:spPr>
            <a:xfrm flipH="1">
              <a:off x="5773783" y="4685211"/>
              <a:ext cx="1480457" cy="775063"/>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280DDAF7-292B-4240-BD2B-1C6793615B67}"/>
              </a:ext>
            </a:extLst>
          </p:cNvPr>
          <p:cNvGrpSpPr/>
          <p:nvPr/>
        </p:nvGrpSpPr>
        <p:grpSpPr>
          <a:xfrm>
            <a:off x="6232252" y="2515429"/>
            <a:ext cx="2310888" cy="3253664"/>
            <a:chOff x="5773783" y="3831772"/>
            <a:chExt cx="2314661" cy="1628502"/>
          </a:xfrm>
        </p:grpSpPr>
        <p:cxnSp>
          <p:nvCxnSpPr>
            <p:cNvPr id="15" name="Straight Arrow Connector 14">
              <a:extLst>
                <a:ext uri="{FF2B5EF4-FFF2-40B4-BE49-F238E27FC236}">
                  <a16:creationId xmlns:a16="http://schemas.microsoft.com/office/drawing/2014/main" id="{6107D02A-47C4-49E0-BA67-317E8E1F0A33}"/>
                </a:ext>
              </a:extLst>
            </p:cNvPr>
            <p:cNvCxnSpPr/>
            <p:nvPr/>
          </p:nvCxnSpPr>
          <p:spPr>
            <a:xfrm flipV="1">
              <a:off x="7243713" y="3831772"/>
              <a:ext cx="844731" cy="853439"/>
            </a:xfrm>
            <a:prstGeom prst="straightConnector1">
              <a:avLst/>
            </a:prstGeom>
            <a:ln w="38100">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C90ED291-D1E7-4152-A13E-6A832AD423B5}"/>
                </a:ext>
              </a:extLst>
            </p:cNvPr>
            <p:cNvCxnSpPr/>
            <p:nvPr/>
          </p:nvCxnSpPr>
          <p:spPr>
            <a:xfrm flipH="1">
              <a:off x="5773783" y="4685211"/>
              <a:ext cx="1480457" cy="775063"/>
            </a:xfrm>
            <a:prstGeom prst="line">
              <a:avLst/>
            </a:prstGeom>
            <a:ln w="38100">
              <a:solidFill>
                <a:schemeClr val="accent3"/>
              </a:solidFill>
            </a:ln>
          </p:spPr>
          <p:style>
            <a:lnRef idx="1">
              <a:schemeClr val="accent2"/>
            </a:lnRef>
            <a:fillRef idx="0">
              <a:schemeClr val="accent2"/>
            </a:fillRef>
            <a:effectRef idx="0">
              <a:schemeClr val="accent2"/>
            </a:effectRef>
            <a:fontRef idx="minor">
              <a:schemeClr val="tx1"/>
            </a:fontRef>
          </p:style>
        </p:cxnSp>
      </p:grpSp>
      <p:sp>
        <p:nvSpPr>
          <p:cNvPr id="17" name="TextBox 16">
            <a:extLst>
              <a:ext uri="{FF2B5EF4-FFF2-40B4-BE49-F238E27FC236}">
                <a16:creationId xmlns:a16="http://schemas.microsoft.com/office/drawing/2014/main" id="{B18EE226-91FC-4387-8C6C-D5CE5F2248BA}"/>
              </a:ext>
            </a:extLst>
          </p:cNvPr>
          <p:cNvSpPr txBox="1"/>
          <p:nvPr/>
        </p:nvSpPr>
        <p:spPr>
          <a:xfrm>
            <a:off x="7197951" y="4971541"/>
            <a:ext cx="1595179" cy="461665"/>
          </a:xfrm>
          <a:prstGeom prst="rect">
            <a:avLst/>
          </a:prstGeom>
          <a:noFill/>
        </p:spPr>
        <p:txBody>
          <a:bodyPr wrap="square" rtlCol="0">
            <a:spAutoFit/>
          </a:bodyPr>
          <a:lstStyle/>
          <a:p>
            <a:r>
              <a:rPr lang="en-US" b="1" dirty="0">
                <a:solidFill>
                  <a:schemeClr val="accent1"/>
                </a:solidFill>
              </a:rPr>
              <a:t>Hazards</a:t>
            </a:r>
          </a:p>
        </p:txBody>
      </p:sp>
      <p:sp>
        <p:nvSpPr>
          <p:cNvPr id="18" name="TextBox 17">
            <a:extLst>
              <a:ext uri="{FF2B5EF4-FFF2-40B4-BE49-F238E27FC236}">
                <a16:creationId xmlns:a16="http://schemas.microsoft.com/office/drawing/2014/main" id="{66FF1C69-43B9-4BE3-B7AD-D71F6CED2A41}"/>
              </a:ext>
            </a:extLst>
          </p:cNvPr>
          <p:cNvSpPr txBox="1"/>
          <p:nvPr/>
        </p:nvSpPr>
        <p:spPr>
          <a:xfrm>
            <a:off x="6191870" y="4069306"/>
            <a:ext cx="1844821" cy="461665"/>
          </a:xfrm>
          <a:prstGeom prst="rect">
            <a:avLst/>
          </a:prstGeom>
          <a:noFill/>
        </p:spPr>
        <p:txBody>
          <a:bodyPr wrap="square" rtlCol="0">
            <a:spAutoFit/>
          </a:bodyPr>
          <a:lstStyle/>
          <a:p>
            <a:r>
              <a:rPr lang="en-US" b="1" dirty="0">
                <a:solidFill>
                  <a:schemeClr val="accent3"/>
                </a:solidFill>
              </a:rPr>
              <a:t>Costs $$</a:t>
            </a:r>
          </a:p>
        </p:txBody>
      </p:sp>
      <p:sp>
        <p:nvSpPr>
          <p:cNvPr id="21" name="Text Placeholder 2">
            <a:extLst>
              <a:ext uri="{FF2B5EF4-FFF2-40B4-BE49-F238E27FC236}">
                <a16:creationId xmlns:a16="http://schemas.microsoft.com/office/drawing/2014/main" id="{C9911EF2-CB6E-45E5-AD73-EAF9A44AB303}"/>
              </a:ext>
            </a:extLst>
          </p:cNvPr>
          <p:cNvSpPr>
            <a:spLocks noGrp="1"/>
          </p:cNvSpPr>
          <p:nvPr>
            <p:ph type="body" sz="quarter" idx="13"/>
          </p:nvPr>
        </p:nvSpPr>
        <p:spPr>
          <a:xfrm>
            <a:off x="467545" y="295937"/>
            <a:ext cx="8286402" cy="610255"/>
          </a:xfrm>
        </p:spPr>
        <p:txBody>
          <a:bodyPr/>
          <a:lstStyle/>
          <a:p>
            <a:r>
              <a:rPr lang="en-GB" b="1" dirty="0">
                <a:latin typeface="Segoe UI" panose="020B0502040204020203" pitchFamily="34" charset="0"/>
              </a:rPr>
              <a:t>Mitigation Planning and Disaster Mitigation Act</a:t>
            </a:r>
          </a:p>
        </p:txBody>
      </p:sp>
      <p:sp>
        <p:nvSpPr>
          <p:cNvPr id="2" name="Rectangle 1">
            <a:extLst>
              <a:ext uri="{FF2B5EF4-FFF2-40B4-BE49-F238E27FC236}">
                <a16:creationId xmlns:a16="http://schemas.microsoft.com/office/drawing/2014/main" id="{EF51C1A5-9D7B-43F5-A2A5-7B534777F4FA}"/>
              </a:ext>
            </a:extLst>
          </p:cNvPr>
          <p:cNvSpPr/>
          <p:nvPr/>
        </p:nvSpPr>
        <p:spPr>
          <a:xfrm>
            <a:off x="428798" y="1108254"/>
            <a:ext cx="8442827" cy="830997"/>
          </a:xfrm>
          <a:prstGeom prst="rect">
            <a:avLst/>
          </a:prstGeom>
        </p:spPr>
        <p:txBody>
          <a:bodyPr wrap="square">
            <a:spAutoFit/>
          </a:bodyPr>
          <a:lstStyle/>
          <a:p>
            <a:r>
              <a:rPr lang="en-US" altLang="en-US" b="1" dirty="0">
                <a:latin typeface="+mj-lt"/>
              </a:rPr>
              <a:t>Trends Resulting in Increased Costs for Disaster Response and Recovery</a:t>
            </a:r>
          </a:p>
        </p:txBody>
      </p:sp>
      <p:sp>
        <p:nvSpPr>
          <p:cNvPr id="19" name="Footer Placeholder 5">
            <a:extLst>
              <a:ext uri="{FF2B5EF4-FFF2-40B4-BE49-F238E27FC236}">
                <a16:creationId xmlns:a16="http://schemas.microsoft.com/office/drawing/2014/main" id="{C65F0725-4578-4959-83AF-F941384A5DF5}"/>
              </a:ext>
            </a:extLst>
          </p:cNvPr>
          <p:cNvSpPr>
            <a:spLocks noGrp="1"/>
          </p:cNvSpPr>
          <p:nvPr>
            <p:ph type="ftr" sz="quarter" idx="3"/>
          </p:nvPr>
        </p:nvSpPr>
        <p:spPr>
          <a:xfrm>
            <a:off x="707197" y="6335889"/>
            <a:ext cx="5514975" cy="253999"/>
          </a:xfrm>
        </p:spPr>
        <p:txBody>
          <a:bodyPr/>
          <a:lstStyle/>
          <a:p>
            <a:r>
              <a:rPr lang="en-GB" dirty="0"/>
              <a:t>Valley of the Moon Water District HMPC Meeting #1</a:t>
            </a:r>
          </a:p>
        </p:txBody>
      </p:sp>
    </p:spTree>
    <p:extLst>
      <p:ext uri="{BB962C8B-B14F-4D97-AF65-F5344CB8AC3E}">
        <p14:creationId xmlns:p14="http://schemas.microsoft.com/office/powerpoint/2010/main" val="2843843342"/>
      </p:ext>
    </p:extLst>
  </p:cSld>
  <p:clrMapOvr>
    <a:masterClrMapping/>
  </p:clrMapOvr>
</p:sld>
</file>

<file path=ppt/theme/theme1.xml><?xml version="1.0" encoding="utf-8"?>
<a:theme xmlns:a="http://schemas.openxmlformats.org/drawingml/2006/main" name="WOOD presentation template 16 9">
  <a:themeElements>
    <a:clrScheme name="Wood">
      <a:dk1>
        <a:srgbClr val="233845"/>
      </a:dk1>
      <a:lt1>
        <a:sysClr val="window" lastClr="FFFFFF"/>
      </a:lt1>
      <a:dk2>
        <a:srgbClr val="233845"/>
      </a:dk2>
      <a:lt2>
        <a:srgbClr val="FFFFFF"/>
      </a:lt2>
      <a:accent1>
        <a:srgbClr val="884C91"/>
      </a:accent1>
      <a:accent2>
        <a:srgbClr val="2DBDB6"/>
      </a:accent2>
      <a:accent3>
        <a:srgbClr val="88C540"/>
      </a:accent3>
      <a:accent4>
        <a:srgbClr val="233845"/>
      </a:accent4>
      <a:accent5>
        <a:srgbClr val="BFC2C8"/>
      </a:accent5>
      <a:accent6>
        <a:srgbClr val="8F96A0"/>
      </a:accent6>
      <a:hlink>
        <a:srgbClr val="884C91"/>
      </a:hlink>
      <a:folHlink>
        <a:srgbClr val="2DBDB6"/>
      </a:folHlink>
    </a:clrScheme>
    <a:fontScheme name="Wood Theme">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0eafc6fd-6750-4adc-8233-1d5a8ce1312a">12</Category>
    <Thumbnail xmlns="0eafc6fd-6750-4adc-8233-1d5a8ce1312a">/Asset%20Thumbnails/PowerPointTemplate43.jpg</Thumbnai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48904AD77037478F08752016D972BF" ma:contentTypeVersion="11" ma:contentTypeDescription="Create a new document." ma:contentTypeScope="" ma:versionID="26da363383416c45be64f59de31345a3">
  <xsd:schema xmlns:xsd="http://www.w3.org/2001/XMLSchema" xmlns:xs="http://www.w3.org/2001/XMLSchema" xmlns:p="http://schemas.microsoft.com/office/2006/metadata/properties" xmlns:ns2="0eafc6fd-6750-4adc-8233-1d5a8ce1312a" targetNamespace="http://schemas.microsoft.com/office/2006/metadata/properties" ma:root="true" ma:fieldsID="a7f6407b81d3b2fe08e7094678caddee" ns2:_="">
    <xsd:import namespace="0eafc6fd-6750-4adc-8233-1d5a8ce131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Thumbnail"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afc6fd-6750-4adc-8233-1d5a8ce1312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Thumbnail" ma:index="12" nillable="true" ma:displayName="Thumbnail" ma:internalName="Thumbnail">
      <xsd:simpleType>
        <xsd:restriction base="dms:Text">
          <xsd:maxLength value="255"/>
        </xsd:restriction>
      </xsd:simpleType>
    </xsd:element>
    <xsd:element name="Category" ma:index="13" nillable="true" ma:displayName="Category" ma:list="{246b6aa5-dfc3-4a25-8741-7691f7824949}" ma:internalName="Category"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621BEC-66F0-480F-9391-0F84557B47DB}">
  <ds:schemaRefs>
    <ds:schemaRef ds:uri="http://schemas.openxmlformats.org/package/2006/metadata/core-properties"/>
    <ds:schemaRef ds:uri="0eafc6fd-6750-4adc-8233-1d5a8ce1312a"/>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dcmitype/"/>
    <ds:schemaRef ds:uri="http://www.w3.org/XML/1998/namespace"/>
  </ds:schemaRefs>
</ds:datastoreItem>
</file>

<file path=customXml/itemProps2.xml><?xml version="1.0" encoding="utf-8"?>
<ds:datastoreItem xmlns:ds="http://schemas.openxmlformats.org/officeDocument/2006/customXml" ds:itemID="{F106A388-D9F1-4EC9-A05A-3B131F79CC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afc6fd-6750-4adc-8233-1d5a8ce131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200F15-3759-4F16-9F17-83D8134F3B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530</TotalTime>
  <Words>6598</Words>
  <Application>Microsoft Office PowerPoint</Application>
  <PresentationFormat>On-screen Show (4:3)</PresentationFormat>
  <Paragraphs>849</Paragraphs>
  <Slides>56</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Century Gothic</vt:lpstr>
      <vt:lpstr>Segoe UI</vt:lpstr>
      <vt:lpstr>Segoe UI Light</vt:lpstr>
      <vt:lpstr>WOOD presentation template 16 9</vt:lpstr>
      <vt:lpstr>Valley of the Moon Water District Local Hazard Mitigation Plan                                            +                                                                                                                                                                                                                                                                                                                                                                                                                                                                                                                                                                                                                                                                                                                                                                                    + +</vt:lpstr>
      <vt:lpstr>PowerPoint Presentation</vt:lpstr>
      <vt:lpstr>Introductions</vt:lpstr>
      <vt:lpstr>PowerPoint Presentation</vt:lpstr>
      <vt:lpstr>Mitigation Planning and the Disaster Mitigation Act</vt:lpstr>
      <vt:lpstr>PowerPoint Presentation</vt:lpstr>
      <vt:lpstr>PowerPoint Presentation</vt:lpstr>
      <vt:lpstr>PowerPoint Presentation</vt:lpstr>
      <vt:lpstr>PowerPoint Presentation</vt:lpstr>
      <vt:lpstr>PowerPoint Presentation</vt:lpstr>
      <vt:lpstr>Planning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of the Hazard Mitigation Planning Committee </vt:lpstr>
      <vt:lpstr>PowerPoint Presentation</vt:lpstr>
      <vt:lpstr>PowerPoint Presentation</vt:lpstr>
      <vt:lpstr>PowerPoint Presentation</vt:lpstr>
      <vt:lpstr>Hazards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Engagement Strategy</vt:lpstr>
      <vt:lpstr>PowerPoint Presentation</vt:lpstr>
      <vt:lpstr>PowerPoint Presentation</vt:lpstr>
      <vt:lpstr>Data Collection Guide</vt:lpstr>
      <vt:lpstr>PowerPoint Presentation</vt:lpstr>
      <vt:lpstr>PowerPoint Presentation</vt:lpstr>
      <vt:lpstr>Schedule</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Valley of the Moon Water District Local Hazard Mitigation Plan                                            +                                                                                                                                                                                                                                                                                                                                                                                                                                                                                                                                                                                                                                                                                                                                                                                    + +</dc:title>
  <dc:creator>Prosperi, Juliana</dc:creator>
  <cp:lastModifiedBy>Prosperi, Juliana</cp:lastModifiedBy>
  <cp:revision>38</cp:revision>
  <dcterms:created xsi:type="dcterms:W3CDTF">2020-06-22T14:01:44Z</dcterms:created>
  <dcterms:modified xsi:type="dcterms:W3CDTF">2020-06-25T16:23:01Z</dcterms:modified>
</cp:coreProperties>
</file>